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66"/>
  </p:notesMasterIdLst>
  <p:sldIdLst>
    <p:sldId id="348" r:id="rId2"/>
    <p:sldId id="349" r:id="rId3"/>
    <p:sldId id="350" r:id="rId4"/>
    <p:sldId id="361" r:id="rId5"/>
    <p:sldId id="362" r:id="rId6"/>
    <p:sldId id="367" r:id="rId7"/>
    <p:sldId id="445" r:id="rId8"/>
    <p:sldId id="365" r:id="rId9"/>
    <p:sldId id="357" r:id="rId10"/>
    <p:sldId id="351" r:id="rId11"/>
    <p:sldId id="363" r:id="rId12"/>
    <p:sldId id="478" r:id="rId13"/>
    <p:sldId id="442" r:id="rId14"/>
    <p:sldId id="453" r:id="rId15"/>
    <p:sldId id="440" r:id="rId16"/>
    <p:sldId id="441" r:id="rId17"/>
    <p:sldId id="473" r:id="rId18"/>
    <p:sldId id="379" r:id="rId19"/>
    <p:sldId id="384" r:id="rId20"/>
    <p:sldId id="386" r:id="rId21"/>
    <p:sldId id="463" r:id="rId22"/>
    <p:sldId id="462" r:id="rId23"/>
    <p:sldId id="394" r:id="rId24"/>
    <p:sldId id="395" r:id="rId25"/>
    <p:sldId id="470" r:id="rId26"/>
    <p:sldId id="403" r:id="rId27"/>
    <p:sldId id="404" r:id="rId28"/>
    <p:sldId id="471" r:id="rId29"/>
    <p:sldId id="474" r:id="rId30"/>
    <p:sldId id="397" r:id="rId31"/>
    <p:sldId id="398" r:id="rId32"/>
    <p:sldId id="399" r:id="rId33"/>
    <p:sldId id="401" r:id="rId34"/>
    <p:sldId id="476" r:id="rId35"/>
    <p:sldId id="458" r:id="rId36"/>
    <p:sldId id="459" r:id="rId37"/>
    <p:sldId id="460" r:id="rId38"/>
    <p:sldId id="468" r:id="rId39"/>
    <p:sldId id="477" r:id="rId40"/>
    <p:sldId id="452" r:id="rId41"/>
    <p:sldId id="454" r:id="rId42"/>
    <p:sldId id="456" r:id="rId43"/>
    <p:sldId id="485" r:id="rId44"/>
    <p:sldId id="480" r:id="rId45"/>
    <p:sldId id="481" r:id="rId46"/>
    <p:sldId id="482" r:id="rId47"/>
    <p:sldId id="483" r:id="rId48"/>
    <p:sldId id="484" r:id="rId49"/>
    <p:sldId id="422" r:id="rId50"/>
    <p:sldId id="424" r:id="rId51"/>
    <p:sldId id="425" r:id="rId52"/>
    <p:sldId id="426" r:id="rId53"/>
    <p:sldId id="427" r:id="rId54"/>
    <p:sldId id="432" r:id="rId55"/>
    <p:sldId id="436" r:id="rId56"/>
    <p:sldId id="435" r:id="rId57"/>
    <p:sldId id="437" r:id="rId58"/>
    <p:sldId id="438" r:id="rId59"/>
    <p:sldId id="439" r:id="rId60"/>
    <p:sldId id="461" r:id="rId61"/>
    <p:sldId id="428" r:id="rId62"/>
    <p:sldId id="431" r:id="rId63"/>
    <p:sldId id="341" r:id="rId64"/>
    <p:sldId id="360" r:id="rId65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88">
          <p15:clr>
            <a:srgbClr val="A4A3A4"/>
          </p15:clr>
        </p15:guide>
        <p15:guide id="2" pos="289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ECF5"/>
    <a:srgbClr val="487330"/>
    <a:srgbClr val="88C369"/>
    <a:srgbClr val="5E923D"/>
    <a:srgbClr val="A5CD8F"/>
    <a:srgbClr val="3D6329"/>
    <a:srgbClr val="92CF6E"/>
    <a:srgbClr val="8FC078"/>
    <a:srgbClr val="9CCE80"/>
    <a:srgbClr val="0B48C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592" autoAdjust="0"/>
    <p:restoredTop sz="93963" autoAdjust="0"/>
  </p:normalViewPr>
  <p:slideViewPr>
    <p:cSldViewPr snapToGrid="0" snapToObjects="1" showGuides="1">
      <p:cViewPr varScale="1">
        <p:scale>
          <a:sx n="207" d="100"/>
          <a:sy n="207" d="100"/>
        </p:scale>
        <p:origin x="376" y="120"/>
      </p:cViewPr>
      <p:guideLst>
        <p:guide orient="horz" pos="1588"/>
        <p:guide pos="289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66" d="100"/>
        <a:sy n="66" d="100"/>
      </p:scale>
      <p:origin x="0" y="0"/>
    </p:cViewPr>
  </p:notesTextViewPr>
  <p:notesViewPr>
    <p:cSldViewPr snapToGrid="0" snapToObjects="1">
      <p:cViewPr varScale="1">
        <p:scale>
          <a:sx n="126" d="100"/>
          <a:sy n="126" d="100"/>
        </p:scale>
        <p:origin x="4912" y="5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A6DA62-31C4-9C43-BF30-8D0B6EC44B9D}" type="datetimeFigureOut">
              <a:rPr kumimoji="1" lang="zh-CN" altLang="en-US" smtClean="0"/>
              <a:t>2023/7/4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A13B2D-356E-AC41-A9F2-9AF18708047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A13B2D-356E-AC41-A9F2-9AF187080476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25B9FC-C8BD-4193-A517-72EAF021B66B}" type="slidenum">
              <a:rPr lang="zh-CN" altLang="en-US" smtClean="0"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70762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0C778C-FE3A-4E3A-B8E4-498A26AD9E2D}" type="slidenum">
              <a:rPr lang="zh-CN" altLang="en-US" smtClean="0"/>
              <a:pPr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91496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0C778C-FE3A-4E3A-B8E4-498A26AD9E2D}" type="slidenum">
              <a:rPr lang="zh-CN" altLang="en-US" smtClean="0"/>
              <a:pPr/>
              <a:t>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71212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A13B2D-356E-AC41-A9F2-9AF187080476}" type="slidenum">
              <a:rPr kumimoji="1" lang="zh-CN" altLang="en-US" smtClean="0"/>
              <a:t>56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160198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0C778C-FE3A-4E3A-B8E4-498A26AD9E2D}" type="slidenum">
              <a:rPr lang="zh-CN" altLang="en-US" smtClean="0"/>
              <a:pPr/>
              <a:t>57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71994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0C778C-FE3A-4E3A-B8E4-498A26AD9E2D}" type="slidenum">
              <a:rPr lang="zh-CN" altLang="en-US" smtClean="0"/>
              <a:pPr/>
              <a:t>58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79157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0C778C-FE3A-4E3A-B8E4-498A26AD9E2D}" type="slidenum">
              <a:rPr lang="zh-CN" altLang="en-US" smtClean="0"/>
              <a:pPr/>
              <a:t>59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34744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A13B2D-356E-AC41-A9F2-9AF187080476}" type="slidenum">
              <a:rPr kumimoji="1" lang="zh-CN" altLang="en-US" smtClean="0"/>
              <a:t>60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872296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A13B2D-356E-AC41-A9F2-9AF187080476}" type="slidenum">
              <a:rPr kumimoji="1" lang="zh-CN" altLang="en-US" smtClean="0"/>
              <a:t>63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A13B2D-356E-AC41-A9F2-9AF187080476}" type="slidenum">
              <a:rPr kumimoji="1" lang="zh-CN" altLang="en-US" smtClean="0"/>
              <a:t>64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A13B2D-356E-AC41-A9F2-9AF187080476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A13B2D-356E-AC41-A9F2-9AF187080476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A13B2D-356E-AC41-A9F2-9AF187080476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991786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A13B2D-356E-AC41-A9F2-9AF187080476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A13B2D-356E-AC41-A9F2-9AF187080476}" type="slidenum">
              <a:rPr kumimoji="1" lang="zh-CN" altLang="en-US" smtClean="0"/>
              <a:t>21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088446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A13B2D-356E-AC41-A9F2-9AF187080476}" type="slidenum">
              <a:rPr kumimoji="1" lang="zh-CN" altLang="en-US" smtClean="0"/>
              <a:t>22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508422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25B9FC-C8BD-4193-A517-72EAF021B66B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93917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A13B2D-356E-AC41-A9F2-9AF187080476}" type="slidenum">
              <a:rPr kumimoji="1" lang="zh-CN" altLang="en-US" smtClean="0"/>
              <a:t>49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356071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F4BA8-ACD9-764E-B993-A517DA9ADABB}" type="datetimeFigureOut">
              <a:rPr kumimoji="1" lang="zh-CN" altLang="en-US" smtClean="0"/>
              <a:t>2023/7/4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47A2B-BDD0-3346-A6CF-43438B67818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F4BA8-ACD9-764E-B993-A517DA9ADABB}" type="datetimeFigureOut">
              <a:rPr kumimoji="1" lang="zh-CN" altLang="en-US" smtClean="0"/>
              <a:t>2023/7/4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47A2B-BDD0-3346-A6CF-43438B67818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F4BA8-ACD9-764E-B993-A517DA9ADABB}" type="datetimeFigureOut">
              <a:rPr kumimoji="1" lang="zh-CN" altLang="en-US" smtClean="0"/>
              <a:t>2023/7/4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47A2B-BDD0-3346-A6CF-43438B67818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占位符 14">
            <a:extLst>
              <a:ext uri="{FF2B5EF4-FFF2-40B4-BE49-F238E27FC236}">
                <a16:creationId xmlns:a16="http://schemas.microsoft.com/office/drawing/2014/main" id="{7001F98F-0EFF-604C-8132-70682700328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7000" y="218592"/>
            <a:ext cx="7881809" cy="944321"/>
          </a:xfrm>
        </p:spPr>
        <p:txBody>
          <a:bodyPr>
            <a:noAutofit/>
          </a:bodyPr>
          <a:lstStyle>
            <a:lvl1pPr marL="0" indent="0">
              <a:buNone/>
              <a:defRPr sz="3150" b="0" i="0">
                <a:latin typeface="Source Han Sans CN Medium" panose="020B0500000000000000" pitchFamily="34" charset="-128"/>
                <a:ea typeface="Source Han Sans CN Medium" panose="020B0500000000000000" pitchFamily="34" charset="-128"/>
              </a:defRPr>
            </a:lvl1pPr>
          </a:lstStyle>
          <a:p>
            <a:pPr lvl="0"/>
            <a:r>
              <a:rPr kumimoji="1" lang="zh-CN" altLang="en-US" dirty="0"/>
              <a:t>标题位置此行最多展示</a:t>
            </a:r>
            <a:r>
              <a:rPr kumimoji="1" lang="en-US" altLang="zh-CN" dirty="0"/>
              <a:t>20</a:t>
            </a:r>
            <a:r>
              <a:rPr kumimoji="1" lang="zh-CN" altLang="en-US" dirty="0"/>
              <a:t>个单元文字字号</a:t>
            </a:r>
            <a:r>
              <a:rPr kumimoji="1" lang="en-US" altLang="zh-CN" dirty="0"/>
              <a:t>42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89703494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F4BA8-ACD9-764E-B993-A517DA9ADABB}" type="datetimeFigureOut">
              <a:rPr kumimoji="1" lang="zh-CN" altLang="en-US" smtClean="0"/>
              <a:t>2023/7/4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47A2B-BDD0-3346-A6CF-43438B67818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F4BA8-ACD9-764E-B993-A517DA9ADABB}" type="datetimeFigureOut">
              <a:rPr kumimoji="1" lang="zh-CN" altLang="en-US" smtClean="0"/>
              <a:t>2023/7/4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47A2B-BDD0-3346-A6CF-43438B67818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F4BA8-ACD9-764E-B993-A517DA9ADABB}" type="datetimeFigureOut">
              <a:rPr kumimoji="1" lang="zh-CN" altLang="en-US" smtClean="0"/>
              <a:t>2023/7/4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47A2B-BDD0-3346-A6CF-43438B67818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F4BA8-ACD9-764E-B993-A517DA9ADABB}" type="datetimeFigureOut">
              <a:rPr kumimoji="1" lang="zh-CN" altLang="en-US" smtClean="0"/>
              <a:t>2023/7/4</a:t>
            </a:fld>
            <a:endParaRPr kumimoji="1"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47A2B-BDD0-3346-A6CF-43438B67818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F4BA8-ACD9-764E-B993-A517DA9ADABB}" type="datetimeFigureOut">
              <a:rPr kumimoji="1" lang="zh-CN" altLang="en-US" smtClean="0"/>
              <a:t>2023/7/4</a:t>
            </a:fld>
            <a:endParaRPr kumimoji="1"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47A2B-BDD0-3346-A6CF-43438B67818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rgbClr val="E9EC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F4BA8-ACD9-764E-B993-A517DA9ADABB}" type="datetimeFigureOut">
              <a:rPr kumimoji="1" lang="zh-CN" altLang="en-US" smtClean="0"/>
              <a:t>2023/7/4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47A2B-BDD0-3346-A6CF-43438B67818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F4BA8-ACD9-764E-B993-A517DA9ADABB}" type="datetimeFigureOut">
              <a:rPr kumimoji="1" lang="zh-CN" altLang="en-US" smtClean="0"/>
              <a:t>2023/7/4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47A2B-BDD0-3346-A6CF-43438B67818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C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0F4BA8-ACD9-764E-B993-A517DA9ADABB}" type="datetimeFigureOut">
              <a:rPr kumimoji="1" lang="zh-CN" altLang="en-US" smtClean="0"/>
              <a:t>2023/7/4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A47A2B-BDD0-3346-A6CF-43438B67818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78" r:id="rId12"/>
  </p:sldLayoutIdLst>
  <p:timing>
    <p:tnLst>
      <p:par>
        <p:cTn id="1" dur="indefinite" restart="never" nodeType="tmRoot"/>
      </p:par>
    </p:tnLst>
  </p:timing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18" Type="http://schemas.openxmlformats.org/officeDocument/2006/relationships/image" Target="../media/image22.png"/><Relationship Id="rId3" Type="http://schemas.openxmlformats.org/officeDocument/2006/relationships/image" Target="../media/image7.png"/><Relationship Id="rId21" Type="http://schemas.openxmlformats.org/officeDocument/2006/relationships/image" Target="../media/image25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" Type="http://schemas.openxmlformats.org/officeDocument/2006/relationships/image" Target="../media/image2.png"/><Relationship Id="rId16" Type="http://schemas.openxmlformats.org/officeDocument/2006/relationships/image" Target="../media/image20.png"/><Relationship Id="rId20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19" Type="http://schemas.openxmlformats.org/officeDocument/2006/relationships/image" Target="../media/image23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Relationship Id="rId22" Type="http://schemas.openxmlformats.org/officeDocument/2006/relationships/image" Target="../media/image2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microsoft.com/office/2007/relationships/hdphoto" Target="../media/hdphoto1.wdp"/><Relationship Id="rId4" Type="http://schemas.openxmlformats.org/officeDocument/2006/relationships/image" Target="../media/image7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4.jpeg"/><Relationship Id="rId4" Type="http://schemas.openxmlformats.org/officeDocument/2006/relationships/image" Target="../media/image7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8.png"/><Relationship Id="rId4" Type="http://schemas.openxmlformats.org/officeDocument/2006/relationships/image" Target="../media/image8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1768839" y="2076258"/>
            <a:ext cx="5996065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4500"/>
              </a:lnSpc>
            </a:pPr>
            <a:r>
              <a:rPr kumimoji="1" lang="en-US" altLang="zh-CN" sz="5000" b="1" dirty="0">
                <a:solidFill>
                  <a:srgbClr val="88C36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Dubai Medium" panose="020B0503030403030204" pitchFamily="34" charset="-78"/>
              </a:rPr>
              <a:t>CXL </a:t>
            </a:r>
            <a:r>
              <a:rPr kumimoji="1" lang="zh-CN" altLang="en-US" sz="4800" b="1" dirty="0" smtClean="0">
                <a:solidFill>
                  <a:srgbClr val="88C36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Dubai Medium" panose="020B0503030403030204" pitchFamily="34" charset="-78"/>
              </a:rPr>
              <a:t>技术及应用研究</a:t>
            </a:r>
            <a:endParaRPr kumimoji="1" lang="zh-CN" altLang="en-US" sz="4800" b="1" dirty="0">
              <a:solidFill>
                <a:srgbClr val="88C36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Dubai Medium" panose="020B0503030403030204" pitchFamily="34" charset="-78"/>
            </a:endParaRPr>
          </a:p>
        </p:txBody>
      </p:sp>
      <p:pic>
        <p:nvPicPr>
          <p:cNvPr id="16" name="Picture 33" descr="Graphical user interface, text, application&#10;&#10;Description automatically generated"/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207746" y="-31296"/>
            <a:ext cx="956697" cy="71773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4240298" y="2225555"/>
            <a:ext cx="3522689" cy="663643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>
              <a:lnSpc>
                <a:spcPts val="4500"/>
              </a:lnSpc>
              <a:defRPr kumimoji="1" sz="4800" b="1">
                <a:solidFill>
                  <a:srgbClr val="0B48C2"/>
                </a:solidFill>
                <a:latin typeface="Avenir Black" panose="02000503020000020003" pitchFamily="2" charset="0"/>
                <a:ea typeface="Source Han Sans CN Heavy" panose="020B0500000000000000" pitchFamily="34" charset="-128"/>
                <a:cs typeface="Dubai Medium" panose="020B0503030403030204" pitchFamily="34" charset="-78"/>
              </a:defRPr>
            </a:lvl1pPr>
          </a:lstStyle>
          <a:p>
            <a:r>
              <a:rPr lang="en-US" altLang="zh-CN" sz="3600" dirty="0" smtClean="0">
                <a:solidFill>
                  <a:srgbClr val="5E923D"/>
                </a:solidFill>
              </a:rPr>
              <a:t>CXL</a:t>
            </a:r>
            <a:r>
              <a:rPr lang="zh-CN" altLang="en-US" sz="3600" dirty="0" smtClean="0">
                <a:solidFill>
                  <a:srgbClr val="5E923D"/>
                </a:solidFill>
              </a:rPr>
              <a:t>协议演进</a:t>
            </a:r>
            <a:endParaRPr lang="zh-CN" altLang="en-US" sz="3600" dirty="0">
              <a:solidFill>
                <a:srgbClr val="5E923D"/>
              </a:solidFill>
            </a:endParaRPr>
          </a:p>
        </p:txBody>
      </p:sp>
      <p:pic>
        <p:nvPicPr>
          <p:cNvPr id="13" name="Picture 15" descr="Graphical user interface, text, application&#10;&#10;Description automatically generated"/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8000466" y="4404251"/>
            <a:ext cx="956697" cy="71773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335237" y="25243"/>
            <a:ext cx="3522689" cy="59836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>
              <a:lnSpc>
                <a:spcPts val="4500"/>
              </a:lnSpc>
              <a:defRPr kumimoji="1" sz="4800" b="1">
                <a:solidFill>
                  <a:srgbClr val="0B48C2"/>
                </a:solidFill>
                <a:latin typeface="Avenir Black" panose="02000503020000020003" pitchFamily="2" charset="0"/>
                <a:ea typeface="Source Han Sans CN Heavy" panose="020B0500000000000000" pitchFamily="34" charset="-128"/>
                <a:cs typeface="Dubai Medium" panose="020B0503030403030204" pitchFamily="34" charset="-78"/>
              </a:defRPr>
            </a:lvl1pPr>
          </a:lstStyle>
          <a:p>
            <a:r>
              <a:rPr lang="en-US" altLang="zh-CN" sz="2400" dirty="0" smtClean="0">
                <a:solidFill>
                  <a:srgbClr val="5E923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CXL</a:t>
            </a:r>
            <a:r>
              <a:rPr lang="zh-CN" altLang="en-US" sz="2400" dirty="0">
                <a:solidFill>
                  <a:srgbClr val="5E923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协议</a:t>
            </a:r>
            <a:r>
              <a:rPr lang="zh-CN" altLang="en-US" sz="2400" dirty="0" smtClean="0">
                <a:solidFill>
                  <a:srgbClr val="5E923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演进 </a:t>
            </a:r>
            <a:endParaRPr lang="zh-CN" altLang="en-US" sz="2400" dirty="0">
              <a:solidFill>
                <a:srgbClr val="5E923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Picture 37" descr="Graphical user interface, text, application&#10;&#10;Description automatically generated"/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207746" y="-31296"/>
            <a:ext cx="956697" cy="717733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232" y="686437"/>
            <a:ext cx="8443912" cy="4302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935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335237" y="25243"/>
            <a:ext cx="4420986" cy="59836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>
              <a:lnSpc>
                <a:spcPts val="4500"/>
              </a:lnSpc>
              <a:defRPr kumimoji="1" sz="4800" b="1">
                <a:solidFill>
                  <a:srgbClr val="0B48C2"/>
                </a:solidFill>
                <a:latin typeface="Avenir Black" panose="02000503020000020003" pitchFamily="2" charset="0"/>
                <a:ea typeface="Source Han Sans CN Heavy" panose="020B0500000000000000" pitchFamily="34" charset="-128"/>
                <a:cs typeface="Dubai Medium" panose="020B0503030403030204" pitchFamily="34" charset="-78"/>
              </a:defRPr>
            </a:lvl1pPr>
          </a:lstStyle>
          <a:p>
            <a:r>
              <a:rPr lang="en-US" altLang="zh-CN" sz="2400" dirty="0" smtClean="0">
                <a:solidFill>
                  <a:srgbClr val="5E923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CXL1.1 </a:t>
            </a:r>
            <a:r>
              <a:rPr lang="zh-CN" altLang="en-US" sz="2400" dirty="0" smtClean="0">
                <a:solidFill>
                  <a:srgbClr val="5E923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内存扩展</a:t>
            </a:r>
            <a:endParaRPr lang="zh-CN" altLang="en-US" sz="2400" dirty="0">
              <a:solidFill>
                <a:srgbClr val="5E923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Picture 37" descr="Graphical user interface, text, application&#10;&#10;Description automatically generated"/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207746" y="-31296"/>
            <a:ext cx="956697" cy="71773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831" y="1255425"/>
            <a:ext cx="4739467" cy="281440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5089159" y="1770791"/>
            <a:ext cx="3897444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• CXL 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给各种内存设备提供标准串行接口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• 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远端内存与本地内存异步迭代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: 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远端内存可以是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DDR3/4/5, LPDDR3/4/5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非易失内存等。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• 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融合不同内存特点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(persistence, latency, BW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endurance, 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etc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994978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54" y="757002"/>
            <a:ext cx="7245651" cy="4138907"/>
          </a:xfrm>
          <a:prstGeom prst="rect">
            <a:avLst/>
          </a:prstGeom>
        </p:spPr>
      </p:pic>
      <p:pic>
        <p:nvPicPr>
          <p:cNvPr id="4" name="Picture 37" descr="Graphical user interface, text, application&#10;&#10;Description automatically generated"/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207746" y="-31296"/>
            <a:ext cx="956697" cy="717733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335237" y="25243"/>
            <a:ext cx="4016252" cy="59836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>
              <a:lnSpc>
                <a:spcPts val="4500"/>
              </a:lnSpc>
              <a:defRPr kumimoji="1" sz="4800" b="1">
                <a:solidFill>
                  <a:srgbClr val="0B48C2"/>
                </a:solidFill>
                <a:latin typeface="Avenir Black" panose="02000503020000020003" pitchFamily="2" charset="0"/>
                <a:ea typeface="Source Han Sans CN Heavy" panose="020B0500000000000000" pitchFamily="34" charset="-128"/>
                <a:cs typeface="Dubai Medium" panose="020B0503030403030204" pitchFamily="34" charset="-78"/>
              </a:defRPr>
            </a:lvl1pPr>
          </a:lstStyle>
          <a:p>
            <a:r>
              <a:rPr lang="en-US" altLang="zh-CN" sz="2400" dirty="0" smtClean="0">
                <a:solidFill>
                  <a:srgbClr val="5E923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CXL2.0 </a:t>
            </a:r>
            <a:r>
              <a:rPr lang="zh-CN" altLang="en-US" sz="2400" dirty="0" smtClean="0">
                <a:solidFill>
                  <a:srgbClr val="5E923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内存池化</a:t>
            </a:r>
            <a:endParaRPr lang="zh-CN" altLang="en-US" sz="2400" dirty="0">
              <a:solidFill>
                <a:srgbClr val="5E923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89822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202" y="1057937"/>
            <a:ext cx="4521477" cy="3011893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4954249" y="940880"/>
            <a:ext cx="4189751" cy="38472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 smtClean="0"/>
              <a:t>CXL fabric manager </a:t>
            </a:r>
            <a:r>
              <a:rPr lang="zh-CN" altLang="en-US" sz="1600" dirty="0" smtClean="0"/>
              <a:t>可以进行池化资源分配，系统拓扑调整等。</a:t>
            </a:r>
            <a:endParaRPr lang="en-US" altLang="zh-CN" sz="1600" dirty="0" smtClean="0"/>
          </a:p>
          <a:p>
            <a:endParaRPr lang="en-US" altLang="zh-CN" sz="1600" dirty="0" smtClean="0"/>
          </a:p>
          <a:p>
            <a:r>
              <a:rPr lang="en-US" altLang="zh-CN" sz="1600" dirty="0" smtClean="0"/>
              <a:t>Fabric manager</a:t>
            </a:r>
            <a:r>
              <a:rPr lang="zh-CN" altLang="en-US" sz="1600" dirty="0" smtClean="0"/>
              <a:t>可能的形式包括：</a:t>
            </a:r>
            <a:r>
              <a:rPr lang="en-US" altLang="zh-CN" sz="1600" dirty="0"/>
              <a:t/>
            </a:r>
            <a:br>
              <a:rPr lang="en-US" altLang="zh-CN" sz="1600" dirty="0"/>
            </a:br>
            <a:r>
              <a:rPr lang="en-US" altLang="zh-CN" sz="1600" dirty="0"/>
              <a:t>• BMC in a rack-mount appliance</a:t>
            </a:r>
            <a:br>
              <a:rPr lang="en-US" altLang="zh-CN" sz="1600" dirty="0"/>
            </a:br>
            <a:r>
              <a:rPr lang="en-US" altLang="zh-CN" sz="1600" dirty="0"/>
              <a:t>• Management software running in a host</a:t>
            </a:r>
            <a:br>
              <a:rPr lang="en-US" altLang="zh-CN" sz="1600" dirty="0"/>
            </a:br>
            <a:r>
              <a:rPr lang="en-US" altLang="zh-CN" sz="1600" dirty="0"/>
              <a:t>• Embedded FW in a CXL Switch </a:t>
            </a:r>
          </a:p>
          <a:p>
            <a:endParaRPr lang="en-US" altLang="zh-CN" sz="1600" dirty="0"/>
          </a:p>
          <a:p>
            <a:r>
              <a:rPr lang="en-US" altLang="zh-CN" sz="1600" dirty="0" smtClean="0"/>
              <a:t>Fabric manager</a:t>
            </a:r>
            <a:r>
              <a:rPr lang="zh-CN" altLang="en-US" sz="1600" dirty="0" smtClean="0"/>
              <a:t>实现高级功能：</a:t>
            </a:r>
            <a:r>
              <a:rPr lang="en-US" altLang="zh-CN" sz="1600" dirty="0"/>
              <a:t/>
            </a:r>
            <a:br>
              <a:rPr lang="en-US" altLang="zh-CN" sz="1600" dirty="0"/>
            </a:br>
            <a:r>
              <a:rPr lang="en-US" altLang="zh-CN" sz="1600" dirty="0"/>
              <a:t>• Use of MLDs – FM is responsible for</a:t>
            </a:r>
            <a:br>
              <a:rPr lang="en-US" altLang="zh-CN" sz="1600" dirty="0"/>
            </a:br>
            <a:r>
              <a:rPr lang="en-US" altLang="zh-CN" sz="1600" dirty="0"/>
              <a:t>assigning LDs to hosts</a:t>
            </a:r>
            <a:br>
              <a:rPr lang="en-US" altLang="zh-CN" sz="1600" dirty="0"/>
            </a:br>
            <a:r>
              <a:rPr lang="en-US" altLang="zh-CN" sz="1600" dirty="0"/>
              <a:t>• Memory pooling – FM is responsible for</a:t>
            </a:r>
            <a:br>
              <a:rPr lang="en-US" altLang="zh-CN" sz="1600" dirty="0"/>
            </a:br>
            <a:r>
              <a:rPr lang="en-US" altLang="zh-CN" sz="1600" dirty="0"/>
              <a:t>binding switch ports to host hierarchies 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/>
              <a:t/>
            </a:r>
            <a:br>
              <a:rPr lang="en-US" altLang="zh-CN" dirty="0"/>
            </a:br>
            <a:endParaRPr lang="zh-CN" altLang="en-US" dirty="0"/>
          </a:p>
        </p:txBody>
      </p:sp>
      <p:pic>
        <p:nvPicPr>
          <p:cNvPr id="5" name="Picture 37" descr="Graphical user interface, text, application&#10;&#10;Description automatically generated"/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207746" y="-31296"/>
            <a:ext cx="956697" cy="717733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335237" y="25243"/>
            <a:ext cx="3783904" cy="66941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>
              <a:lnSpc>
                <a:spcPts val="4500"/>
              </a:lnSpc>
              <a:defRPr kumimoji="1" sz="4800" b="1">
                <a:solidFill>
                  <a:srgbClr val="0B48C2"/>
                </a:solidFill>
                <a:latin typeface="Avenir Black" panose="02000503020000020003" pitchFamily="2" charset="0"/>
                <a:ea typeface="Source Han Sans CN Heavy" panose="020B0500000000000000" pitchFamily="34" charset="-128"/>
                <a:cs typeface="Dubai Medium" panose="020B0503030403030204" pitchFamily="34" charset="-78"/>
              </a:defRPr>
            </a:lvl1pPr>
          </a:lstStyle>
          <a:p>
            <a:r>
              <a:rPr lang="en-US" altLang="zh-CN" sz="2400" dirty="0" smtClean="0">
                <a:solidFill>
                  <a:srgbClr val="5E923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CXL2.0 Fabric Manager</a:t>
            </a:r>
            <a:endParaRPr lang="zh-CN" altLang="en-US" sz="2400" dirty="0">
              <a:solidFill>
                <a:srgbClr val="5E923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57167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2050" y="806364"/>
            <a:ext cx="2972747" cy="1752697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248248" y="2595488"/>
            <a:ext cx="2800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每个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HOST RC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可接入多个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Type1/2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设备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3899" y="2892712"/>
            <a:ext cx="2390447" cy="175194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054140" y="4681835"/>
            <a:ext cx="40862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支持网状互联架构，每个节点都可以作为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HOST</a:t>
            </a:r>
          </a:p>
          <a:p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1875" y="806364"/>
            <a:ext cx="3057525" cy="1690227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6232132" y="2554321"/>
            <a:ext cx="1552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多级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switch</a:t>
            </a:r>
          </a:p>
          <a:p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0887" y="2892712"/>
            <a:ext cx="2808514" cy="165800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5921558" y="4602041"/>
            <a:ext cx="2057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支持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peer 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to 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peer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交互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5" name="Picture 37" descr="Graphical user interface, text, application&#10;&#10;Description automatically generated"/>
          <p:cNvPicPr>
            <a:picLocks noChangeAspect="1"/>
          </p:cNvPicPr>
          <p:nvPr/>
        </p:nvPicPr>
        <p:blipFill>
          <a:blip r:embed="rId6">
            <a:alphaModFix amt="70000"/>
          </a:blip>
          <a:stretch>
            <a:fillRect/>
          </a:stretch>
        </p:blipFill>
        <p:spPr>
          <a:xfrm>
            <a:off x="207746" y="-31296"/>
            <a:ext cx="956697" cy="717733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1335237" y="25243"/>
            <a:ext cx="3783904" cy="59836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>
              <a:lnSpc>
                <a:spcPts val="4500"/>
              </a:lnSpc>
              <a:defRPr kumimoji="1" sz="4800" b="1">
                <a:solidFill>
                  <a:srgbClr val="0B48C2"/>
                </a:solidFill>
                <a:latin typeface="Avenir Black" panose="02000503020000020003" pitchFamily="2" charset="0"/>
                <a:ea typeface="Source Han Sans CN Heavy" panose="020B0500000000000000" pitchFamily="34" charset="-128"/>
                <a:cs typeface="Dubai Medium" panose="020B0503030403030204" pitchFamily="34" charset="-78"/>
              </a:defRPr>
            </a:lvl1pPr>
          </a:lstStyle>
          <a:p>
            <a:r>
              <a:rPr lang="en-US" altLang="zh-CN" sz="2400" dirty="0" smtClean="0">
                <a:solidFill>
                  <a:srgbClr val="5E923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CXL3.0 </a:t>
            </a:r>
            <a:r>
              <a:rPr lang="zh-CN" altLang="en-US" sz="2400" dirty="0" smtClean="0">
                <a:solidFill>
                  <a:srgbClr val="5E923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新特性</a:t>
            </a:r>
            <a:endParaRPr lang="zh-CN" altLang="en-US" sz="2400" dirty="0">
              <a:solidFill>
                <a:srgbClr val="5E923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50295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62" y="1212873"/>
            <a:ext cx="2514240" cy="2527709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412209" y="3891244"/>
            <a:ext cx="40862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内存段支持多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HOST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共享，真正实现内存共享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2782" y="1414389"/>
            <a:ext cx="4970014" cy="2167375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5724325" y="3891244"/>
            <a:ext cx="14970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支持主干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叶架构</a:t>
            </a:r>
          </a:p>
        </p:txBody>
      </p:sp>
      <p:pic>
        <p:nvPicPr>
          <p:cNvPr id="7" name="Picture 37" descr="Graphical user interface, text, application&#10;&#10;Description automatically generated"/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207746" y="-31296"/>
            <a:ext cx="956697" cy="717733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35237" y="25243"/>
            <a:ext cx="3783904" cy="59836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>
              <a:lnSpc>
                <a:spcPts val="4500"/>
              </a:lnSpc>
              <a:defRPr kumimoji="1" sz="4800" b="1">
                <a:solidFill>
                  <a:srgbClr val="0B48C2"/>
                </a:solidFill>
                <a:latin typeface="Avenir Black" panose="02000503020000020003" pitchFamily="2" charset="0"/>
                <a:ea typeface="Source Han Sans CN Heavy" panose="020B0500000000000000" pitchFamily="34" charset="-128"/>
                <a:cs typeface="Dubai Medium" panose="020B0503030403030204" pitchFamily="34" charset="-78"/>
              </a:defRPr>
            </a:lvl1pPr>
          </a:lstStyle>
          <a:p>
            <a:r>
              <a:rPr lang="en-US" altLang="zh-CN" sz="2400" dirty="0" smtClean="0">
                <a:solidFill>
                  <a:srgbClr val="5E923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CXL3.0 </a:t>
            </a:r>
            <a:r>
              <a:rPr lang="zh-CN" altLang="en-US" sz="2400" dirty="0" smtClean="0">
                <a:solidFill>
                  <a:srgbClr val="5E923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新特性</a:t>
            </a:r>
            <a:endParaRPr lang="zh-CN" altLang="en-US" sz="2400" dirty="0">
              <a:solidFill>
                <a:srgbClr val="5E923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4884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4240298" y="2225555"/>
            <a:ext cx="3522689" cy="663643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>
              <a:lnSpc>
                <a:spcPts val="4500"/>
              </a:lnSpc>
              <a:defRPr kumimoji="1" sz="4800" b="1">
                <a:solidFill>
                  <a:srgbClr val="0B48C2"/>
                </a:solidFill>
                <a:latin typeface="Avenir Black" panose="02000503020000020003" pitchFamily="2" charset="0"/>
                <a:ea typeface="Source Han Sans CN Heavy" panose="020B0500000000000000" pitchFamily="34" charset="-128"/>
                <a:cs typeface="Dubai Medium" panose="020B0503030403030204" pitchFamily="34" charset="-78"/>
              </a:defRPr>
            </a:lvl1pPr>
          </a:lstStyle>
          <a:p>
            <a:r>
              <a:rPr lang="en-US" altLang="zh-CN" sz="3600" dirty="0" smtClean="0">
                <a:solidFill>
                  <a:srgbClr val="5E923D"/>
                </a:solidFill>
              </a:rPr>
              <a:t>CXL </a:t>
            </a:r>
            <a:r>
              <a:rPr lang="en-US" altLang="zh-CN" sz="3600" dirty="0" err="1" smtClean="0">
                <a:solidFill>
                  <a:srgbClr val="5E923D"/>
                </a:solidFill>
              </a:rPr>
              <a:t>Subprotocol</a:t>
            </a:r>
            <a:endParaRPr lang="zh-CN" altLang="en-US" sz="3600" dirty="0">
              <a:solidFill>
                <a:srgbClr val="5E923D"/>
              </a:solidFill>
            </a:endParaRPr>
          </a:p>
        </p:txBody>
      </p:sp>
      <p:pic>
        <p:nvPicPr>
          <p:cNvPr id="13" name="Picture 15" descr="Graphical user interface, text, application&#10;&#10;Description automatically generated"/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8000466" y="4404251"/>
            <a:ext cx="956697" cy="71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272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746" y="747024"/>
            <a:ext cx="4574773" cy="401559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929189" y="877830"/>
            <a:ext cx="4543425" cy="26161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defTabSz="1828754" hangingPunct="0"/>
            <a:r>
              <a:rPr lang="zh-CN" altLang="en-US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Neue"/>
              </a:rPr>
              <a:t>信息以包的形式在</a:t>
            </a:r>
            <a:r>
              <a:rPr lang="en-US" altLang="zh-CN" sz="12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Neue"/>
              </a:rPr>
              <a:t>PCIe</a:t>
            </a:r>
            <a:r>
              <a:rPr lang="zh-CN" altLang="en-US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Neue"/>
              </a:rPr>
              <a:t>设备之间传递：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TLP DLLP PLP</a:t>
            </a:r>
            <a:endParaRPr lang="zh-CN" altLang="en-US" sz="12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Helvetica Neue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929188" y="1139441"/>
            <a:ext cx="4138613" cy="63094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defTabSz="1828754" hangingPunct="0"/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Neue"/>
              </a:rPr>
              <a:t>TLP </a:t>
            </a:r>
            <a:r>
              <a:rPr lang="zh-CN" altLang="en-US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Neue"/>
              </a:rPr>
              <a:t>用于承载</a:t>
            </a:r>
            <a:r>
              <a:rPr lang="en-US" altLang="zh-CN" sz="12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Neue"/>
              </a:rPr>
              <a:t>PCIe</a:t>
            </a:r>
            <a:r>
              <a:rPr lang="zh-CN" altLang="en-US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Neue"/>
              </a:rPr>
              <a:t>事务，由发送设备根据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Neue"/>
              </a:rPr>
              <a:t>Device Core</a:t>
            </a:r>
            <a:r>
              <a:rPr lang="zh-CN" altLang="en-US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Neue"/>
              </a:rPr>
              <a:t>提供的信息在事务层生成，穿过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Neue"/>
              </a:rPr>
              <a:t>RC</a:t>
            </a:r>
            <a:r>
              <a:rPr lang="zh-CN" altLang="en-US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Neue"/>
              </a:rPr>
              <a:t>或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Neue"/>
              </a:rPr>
              <a:t>Switch</a:t>
            </a:r>
            <a:r>
              <a:rPr lang="zh-CN" altLang="en-US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Neue"/>
              </a:rPr>
              <a:t>，到达最终的目标设备的事务层后才得以处理。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4929188" y="1770382"/>
            <a:ext cx="4138613" cy="8156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defTabSz="1828754" hangingPunct="0"/>
            <a:r>
              <a:rPr lang="zh-CN" altLang="en-US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Neue"/>
              </a:rPr>
              <a:t>在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Neue"/>
              </a:rPr>
              <a:t>TLP</a:t>
            </a:r>
            <a:r>
              <a:rPr lang="zh-CN" altLang="en-US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Neue"/>
              </a:rPr>
              <a:t>的传递和执行过程中，涉及请求者和完成者，发送者和接收者，四个实体。请求者是发送请求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Neue"/>
              </a:rPr>
              <a:t>TLP</a:t>
            </a:r>
            <a:r>
              <a:rPr lang="zh-CN" altLang="en-US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Neue"/>
              </a:rPr>
              <a:t>的设备，也是接收完成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Neue"/>
              </a:rPr>
              <a:t>TLP</a:t>
            </a:r>
            <a:r>
              <a:rPr lang="zh-CN" altLang="en-US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Neue"/>
              </a:rPr>
              <a:t>的设备；完成者是接收请求的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Neue"/>
              </a:rPr>
              <a:t>TLP</a:t>
            </a:r>
            <a:r>
              <a:rPr lang="zh-CN" altLang="en-US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Neue"/>
              </a:rPr>
              <a:t>的设备，也是发出完成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Neue"/>
              </a:rPr>
              <a:t>TLP</a:t>
            </a:r>
            <a:r>
              <a:rPr lang="zh-CN" altLang="en-US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Neue"/>
              </a:rPr>
              <a:t>的设备。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4929188" y="2667711"/>
            <a:ext cx="4138613" cy="44627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defTabSz="1828754" hangingPunct="0"/>
            <a:r>
              <a:rPr lang="zh-CN" altLang="en-US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Neue"/>
              </a:rPr>
              <a:t>在</a:t>
            </a:r>
            <a:r>
              <a:rPr lang="zh-CN" altLang="en-US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请求者和完成者之间传递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TLP</a:t>
            </a:r>
            <a:r>
              <a:rPr lang="zh-CN" altLang="en-US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并执行事务时，使用四种独立的地址空间 （存储器 、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IO</a:t>
            </a:r>
            <a:r>
              <a:rPr lang="zh-CN" altLang="en-US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配置、 消息）</a:t>
            </a:r>
            <a:endParaRPr lang="zh-CN" altLang="en-US" sz="12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Helvetica Neue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4919" y="3280233"/>
            <a:ext cx="3867150" cy="1431994"/>
          </a:xfrm>
          <a:prstGeom prst="rect">
            <a:avLst/>
          </a:prstGeom>
        </p:spPr>
      </p:pic>
      <p:pic>
        <p:nvPicPr>
          <p:cNvPr id="10" name="Picture 37" descr="Graphical user interface, text, application&#10;&#10;Description automatically generated"/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207746" y="-31296"/>
            <a:ext cx="956697" cy="717733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1335237" y="25243"/>
            <a:ext cx="3783904" cy="59836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>
              <a:lnSpc>
                <a:spcPts val="4500"/>
              </a:lnSpc>
              <a:defRPr kumimoji="1" sz="4800" b="1">
                <a:solidFill>
                  <a:srgbClr val="0B48C2"/>
                </a:solidFill>
                <a:latin typeface="Avenir Black" panose="02000503020000020003" pitchFamily="2" charset="0"/>
                <a:ea typeface="Source Han Sans CN Heavy" panose="020B0500000000000000" pitchFamily="34" charset="-128"/>
                <a:cs typeface="Dubai Medium" panose="020B0503030403030204" pitchFamily="34" charset="-78"/>
              </a:defRPr>
            </a:lvl1pPr>
          </a:lstStyle>
          <a:p>
            <a:r>
              <a:rPr lang="en-US" altLang="zh-CN" sz="2400" dirty="0" err="1" smtClean="0">
                <a:solidFill>
                  <a:srgbClr val="5E923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PCIe</a:t>
            </a:r>
            <a:r>
              <a:rPr lang="en-US" altLang="zh-CN" sz="2400" dirty="0" smtClean="0">
                <a:solidFill>
                  <a:srgbClr val="5E923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dirty="0" smtClean="0">
                <a:solidFill>
                  <a:srgbClr val="5E923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协议</a:t>
            </a:r>
            <a:endParaRPr lang="zh-CN" altLang="en-US" sz="2400" dirty="0">
              <a:solidFill>
                <a:srgbClr val="5E923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6517882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766316F-AD7C-4F1F-B77F-E606CA3979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532" y="2687196"/>
            <a:ext cx="3380497" cy="1681258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00FA2316-995F-4802-8BAA-2B9F53DFDB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533" y="838489"/>
            <a:ext cx="3380495" cy="1681257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305FCC0B-79F1-4ECE-A85B-A0D9E5A6BF38}"/>
              </a:ext>
            </a:extLst>
          </p:cNvPr>
          <p:cNvSpPr txBox="1"/>
          <p:nvPr/>
        </p:nvSpPr>
        <p:spPr>
          <a:xfrm>
            <a:off x="4107272" y="762425"/>
            <a:ext cx="4570890" cy="160043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en-US" altLang="zh-CN" sz="14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CXL</a:t>
            </a:r>
            <a:r>
              <a:rPr lang="zh-CN" altLang="en-US" sz="14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是基于</a:t>
            </a:r>
            <a:r>
              <a:rPr lang="en-US" altLang="zh-CN" sz="14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PCIe5.0</a:t>
            </a:r>
            <a:r>
              <a:rPr lang="zh-CN" altLang="en-US" sz="14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的。</a:t>
            </a:r>
            <a:r>
              <a:rPr lang="en-US" altLang="zh-CN" sz="14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PCIe</a:t>
            </a:r>
            <a:r>
              <a:rPr lang="zh-CN" altLang="en-US" sz="14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是一种高速串行计算机扩展总线标准，已经使用了很多年。在</a:t>
            </a:r>
            <a:r>
              <a:rPr lang="en-US" altLang="zh-CN" sz="14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PCIe 5.0</a:t>
            </a:r>
            <a:r>
              <a:rPr lang="zh-CN" altLang="en-US" sz="14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版本中，</a:t>
            </a:r>
            <a:r>
              <a:rPr lang="en-US" altLang="zh-CN" sz="14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CPU</a:t>
            </a:r>
            <a:r>
              <a:rPr lang="zh-CN" altLang="en-US" sz="14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和外围设备能够以每秒</a:t>
            </a:r>
            <a:r>
              <a:rPr lang="en-US" altLang="zh-CN" sz="14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32</a:t>
            </a:r>
            <a:r>
              <a:rPr lang="zh-CN" altLang="en-US" sz="14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千兆次</a:t>
            </a:r>
            <a:r>
              <a:rPr lang="en-US" altLang="zh-CN" sz="14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(32GT/s)</a:t>
            </a:r>
            <a:r>
              <a:rPr lang="zh-CN" altLang="en-US" sz="14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的速度进行传输。但是，在具有大型共享内存池和许多需要高带宽的设备的环境中，</a:t>
            </a:r>
            <a:r>
              <a:rPr lang="en-US" altLang="zh-CN" sz="14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PCIe</a:t>
            </a:r>
            <a:r>
              <a:rPr lang="zh-CN" altLang="en-US" sz="14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具有一些局限性。</a:t>
            </a:r>
            <a:r>
              <a:rPr lang="en-US" altLang="zh-CN" sz="14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PCIe</a:t>
            </a:r>
            <a:r>
              <a:rPr lang="zh-CN" altLang="en-US" sz="14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中没有指定支持一致性的机制，不能有效地管理隔离的内存池，也无法有效管理系统中多个设备之间的共享内存。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924FC7C-1CF6-442D-904A-792528519844}"/>
              </a:ext>
            </a:extLst>
          </p:cNvPr>
          <p:cNvSpPr txBox="1"/>
          <p:nvPr/>
        </p:nvSpPr>
        <p:spPr>
          <a:xfrm>
            <a:off x="4107272" y="2533383"/>
            <a:ext cx="4570890" cy="22467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en-US" altLang="zh-CN" sz="1400" dirty="0" err="1" smtClean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PCIe</a:t>
            </a:r>
            <a:r>
              <a:rPr lang="zh-CN" altLang="en-US" sz="14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设备要访问主机内存，一般是使用直接存储器访问技术</a:t>
            </a:r>
            <a:r>
              <a:rPr lang="en-US" altLang="zh-CN" sz="14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DMA</a:t>
            </a:r>
            <a:r>
              <a:rPr lang="zh-CN" altLang="en-US" sz="14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，且</a:t>
            </a:r>
            <a:r>
              <a:rPr lang="zh-CN" altLang="en-US" sz="1400" b="1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主机无法缓存</a:t>
            </a:r>
            <a:r>
              <a:rPr lang="en-US" altLang="zh-CN" sz="1400" b="1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PCIe</a:t>
            </a:r>
            <a:r>
              <a:rPr lang="zh-CN" altLang="en-US" sz="1400" b="1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设备的数据</a:t>
            </a:r>
            <a:r>
              <a:rPr lang="zh-CN" altLang="en-US" sz="14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。在</a:t>
            </a:r>
            <a:r>
              <a:rPr lang="en-US" altLang="zh-CN" sz="14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CXL</a:t>
            </a:r>
            <a:r>
              <a:rPr lang="zh-CN" altLang="en-US" sz="14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中，利用三个子协议：</a:t>
            </a:r>
            <a:r>
              <a:rPr lang="en-US" altLang="zh-CN" sz="14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CXL.io</a:t>
            </a:r>
            <a:r>
              <a:rPr lang="zh-CN" altLang="en-US" sz="14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4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CXL. cache</a:t>
            </a:r>
            <a:r>
              <a:rPr lang="zh-CN" altLang="en-US" sz="14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以及</a:t>
            </a:r>
            <a:r>
              <a:rPr lang="en-US" altLang="zh-CN" sz="1400" dirty="0" err="1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CXL.mem</a:t>
            </a:r>
            <a:r>
              <a:rPr lang="zh-CN" altLang="en-US" sz="14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，为主机和需要共享内存资源的设备（例如加速器和内存扩展器）之间的内存访问提供了低延迟的访问路径以及缓存一致性保证</a:t>
            </a:r>
            <a:r>
              <a:rPr lang="zh-CN" altLang="en-US" sz="1400" dirty="0" smtClean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400" dirty="0" smtClean="0">
              <a:solidFill>
                <a:schemeClr val="bg2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en-US" altLang="zh-CN" sz="1400" dirty="0">
              <a:solidFill>
                <a:schemeClr val="bg2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400" dirty="0" err="1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CXL.cache</a:t>
            </a:r>
            <a:r>
              <a:rPr lang="zh-CN" altLang="en-US" sz="14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可以提升效率的根本原因就是，原来需要</a:t>
            </a:r>
            <a:r>
              <a:rPr lang="en-US" altLang="zh-CN" sz="14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DMA+</a:t>
            </a:r>
            <a:r>
              <a:rPr lang="zh-CN" altLang="en-US" sz="14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软件才能完成的事儿，使用硬件加速了，它的本质也是硬件卸载加速。</a:t>
            </a:r>
          </a:p>
        </p:txBody>
      </p:sp>
      <p:pic>
        <p:nvPicPr>
          <p:cNvPr id="7" name="Picture 37" descr="Graphical user interface, text, application&#10;&#10;Description automatically generated"/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207746" y="-31296"/>
            <a:ext cx="956697" cy="717733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335237" y="25243"/>
            <a:ext cx="3783904" cy="59836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>
              <a:lnSpc>
                <a:spcPts val="4500"/>
              </a:lnSpc>
              <a:defRPr kumimoji="1" sz="4800" b="1">
                <a:solidFill>
                  <a:srgbClr val="0B48C2"/>
                </a:solidFill>
                <a:latin typeface="Avenir Black" panose="02000503020000020003" pitchFamily="2" charset="0"/>
                <a:ea typeface="Source Han Sans CN Heavy" panose="020B0500000000000000" pitchFamily="34" charset="-128"/>
                <a:cs typeface="Dubai Medium" panose="020B0503030403030204" pitchFamily="34" charset="-78"/>
              </a:defRPr>
            </a:lvl1pPr>
          </a:lstStyle>
          <a:p>
            <a:r>
              <a:rPr lang="en-US" altLang="zh-CN" sz="2400" dirty="0" smtClean="0">
                <a:solidFill>
                  <a:srgbClr val="5E923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CXL</a:t>
            </a:r>
            <a:r>
              <a:rPr lang="zh-CN" altLang="en-US" sz="2400" dirty="0" smtClean="0">
                <a:solidFill>
                  <a:srgbClr val="5E923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协议缓存一致性</a:t>
            </a:r>
            <a:endParaRPr lang="zh-CN" altLang="en-US" sz="2400" dirty="0">
              <a:solidFill>
                <a:srgbClr val="5E923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4403839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/>
          <p:cNvSpPr/>
          <p:nvPr/>
        </p:nvSpPr>
        <p:spPr>
          <a:xfrm>
            <a:off x="470863" y="2006864"/>
            <a:ext cx="2639673" cy="6232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kumimoji="1" lang="zh-CN" altLang="en-US" sz="3000" b="1" dirty="0">
                <a:solidFill>
                  <a:schemeClr val="bg1"/>
                </a:solidFill>
                <a:latin typeface="Avenir Black" panose="02000503020000020003" pitchFamily="2" charset="0"/>
                <a:ea typeface="Source Han Sans CN Heavy" panose="020B0500000000000000" pitchFamily="34" charset="-128"/>
                <a:cs typeface="Gautami" panose="020B0502040204020203" pitchFamily="34" charset="0"/>
              </a:rPr>
              <a:t>Contents</a:t>
            </a:r>
          </a:p>
        </p:txBody>
      </p:sp>
      <p:sp>
        <p:nvSpPr>
          <p:cNvPr id="33" name="文本框 32"/>
          <p:cNvSpPr txBox="1"/>
          <p:nvPr/>
        </p:nvSpPr>
        <p:spPr>
          <a:xfrm>
            <a:off x="1264989" y="1788691"/>
            <a:ext cx="10768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000" spc="300" dirty="0"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/</a:t>
            </a:r>
            <a:r>
              <a:rPr kumimoji="1" lang="zh-CN" altLang="en-US" sz="1000" spc="300" dirty="0"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 目录 </a:t>
            </a:r>
            <a:r>
              <a:rPr kumimoji="1" lang="en-US" altLang="zh-CN" sz="1000" spc="300" dirty="0"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/</a:t>
            </a:r>
            <a:endParaRPr kumimoji="1" lang="zh-CN" altLang="en-US" sz="1000" spc="300" dirty="0">
              <a:solidFill>
                <a:schemeClr val="bg1"/>
              </a:solidFill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</p:txBody>
      </p:sp>
      <p:grpSp>
        <p:nvGrpSpPr>
          <p:cNvPr id="34" name="组合 33"/>
          <p:cNvGrpSpPr/>
          <p:nvPr/>
        </p:nvGrpSpPr>
        <p:grpSpPr>
          <a:xfrm>
            <a:off x="3849294" y="806787"/>
            <a:ext cx="2263570" cy="352960"/>
            <a:chOff x="4929969" y="1026723"/>
            <a:chExt cx="2263570" cy="352960"/>
          </a:xfrm>
        </p:grpSpPr>
        <p:sp>
          <p:nvSpPr>
            <p:cNvPr id="35" name="文本框 34"/>
            <p:cNvSpPr txBox="1"/>
            <p:nvPr/>
          </p:nvSpPr>
          <p:spPr>
            <a:xfrm>
              <a:off x="5500689" y="1026723"/>
              <a:ext cx="16928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ource Han Sans CN Medium" panose="020B0500000000000000" pitchFamily="34" charset="-128"/>
                  <a:ea typeface="Source Han Sans CN Medium" panose="020B0500000000000000" pitchFamily="34" charset="-128"/>
                </a:rPr>
                <a:t>综述</a:t>
              </a:r>
              <a:endParaRPr kumimoji="1"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Source Han Sans CN Medium" panose="020B0500000000000000" pitchFamily="34" charset="-128"/>
                <a:ea typeface="Source Han Sans CN Medium" panose="020B0500000000000000" pitchFamily="34" charset="-128"/>
              </a:endParaRPr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4929969" y="1071906"/>
              <a:ext cx="64785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400" b="1" dirty="0">
                  <a:solidFill>
                    <a:schemeClr val="accent6"/>
                  </a:solidFill>
                  <a:latin typeface="Avenir Black" panose="02000503020000020003" pitchFamily="2" charset="0"/>
                </a:rPr>
                <a:t>01</a:t>
              </a:r>
              <a:r>
                <a:rPr kumimoji="1" lang="zh-CN" altLang="en-US" sz="1400" b="1" dirty="0">
                  <a:solidFill>
                    <a:schemeClr val="accent6"/>
                  </a:solidFill>
                  <a:latin typeface="Avenir Black" panose="02000503020000020003" pitchFamily="2" charset="0"/>
                </a:rPr>
                <a:t> </a:t>
              </a:r>
              <a:r>
                <a:rPr kumimoji="1" lang="en-US" altLang="zh-CN" sz="1400" b="1" dirty="0">
                  <a:solidFill>
                    <a:schemeClr val="accent6"/>
                  </a:solidFill>
                  <a:latin typeface="Avenir Black" panose="02000503020000020003" pitchFamily="2" charset="0"/>
                </a:rPr>
                <a:t>/</a:t>
              </a:r>
              <a:endParaRPr kumimoji="1" lang="zh-CN" altLang="en-US" sz="1400" b="1" dirty="0">
                <a:solidFill>
                  <a:schemeClr val="accent6"/>
                </a:solidFill>
                <a:latin typeface="Avenir Black" panose="02000503020000020003" pitchFamily="2" charset="0"/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3849294" y="1523151"/>
            <a:ext cx="2263570" cy="352960"/>
            <a:chOff x="4929969" y="1026723"/>
            <a:chExt cx="2263570" cy="352960"/>
          </a:xfrm>
        </p:grpSpPr>
        <p:sp>
          <p:nvSpPr>
            <p:cNvPr id="39" name="文本框 38"/>
            <p:cNvSpPr txBox="1"/>
            <p:nvPr/>
          </p:nvSpPr>
          <p:spPr>
            <a:xfrm>
              <a:off x="5500689" y="1026723"/>
              <a:ext cx="16928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ource Han Sans CN Medium" panose="020B0500000000000000" pitchFamily="34" charset="-128"/>
                  <a:ea typeface="Source Han Sans CN Medium" panose="020B0500000000000000" pitchFamily="34" charset="-128"/>
                </a:rPr>
                <a:t>CXL</a:t>
              </a:r>
              <a:r>
                <a:rPr kumimoji="1" lang="zh-CN" altLang="en-US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ource Han Sans CN Medium" panose="020B0500000000000000" pitchFamily="34" charset="-128"/>
                  <a:ea typeface="Source Han Sans CN Medium" panose="020B0500000000000000" pitchFamily="34" charset="-128"/>
                </a:rPr>
                <a:t>协议</a:t>
              </a:r>
              <a:endParaRPr kumimoji="1"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Source Han Sans CN Medium" panose="020B0500000000000000" pitchFamily="34" charset="-128"/>
                <a:ea typeface="Source Han Sans CN Medium" panose="020B0500000000000000" pitchFamily="34" charset="-128"/>
              </a:endParaRPr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4929969" y="1071906"/>
              <a:ext cx="64785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400" b="1" dirty="0">
                  <a:solidFill>
                    <a:schemeClr val="accent6"/>
                  </a:solidFill>
                  <a:latin typeface="Avenir Black" panose="02000503020000020003" pitchFamily="2" charset="0"/>
                </a:rPr>
                <a:t>02</a:t>
              </a:r>
              <a:r>
                <a:rPr kumimoji="1" lang="zh-CN" altLang="en-US" sz="1400" b="1" dirty="0">
                  <a:solidFill>
                    <a:schemeClr val="accent6"/>
                  </a:solidFill>
                  <a:latin typeface="Avenir Black" panose="02000503020000020003" pitchFamily="2" charset="0"/>
                </a:rPr>
                <a:t> </a:t>
              </a:r>
              <a:r>
                <a:rPr kumimoji="1" lang="en-US" altLang="zh-CN" sz="1400" b="1" dirty="0">
                  <a:solidFill>
                    <a:schemeClr val="accent6"/>
                  </a:solidFill>
                  <a:latin typeface="Avenir Black" panose="02000503020000020003" pitchFamily="2" charset="0"/>
                </a:rPr>
                <a:t>/</a:t>
              </a:r>
              <a:endParaRPr kumimoji="1" lang="zh-CN" altLang="en-US" sz="1400" b="1" dirty="0">
                <a:solidFill>
                  <a:schemeClr val="accent6"/>
                </a:solidFill>
                <a:latin typeface="Avenir Black" panose="02000503020000020003" pitchFamily="2" charset="0"/>
              </a:endParaRPr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3849294" y="2239515"/>
            <a:ext cx="2263570" cy="352960"/>
            <a:chOff x="4929969" y="1026723"/>
            <a:chExt cx="2263570" cy="352960"/>
          </a:xfrm>
        </p:grpSpPr>
        <p:sp>
          <p:nvSpPr>
            <p:cNvPr id="43" name="文本框 42"/>
            <p:cNvSpPr txBox="1"/>
            <p:nvPr/>
          </p:nvSpPr>
          <p:spPr>
            <a:xfrm>
              <a:off x="5500689" y="1026723"/>
              <a:ext cx="16928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ource Han Sans CN Medium" panose="020B0500000000000000" pitchFamily="34" charset="-128"/>
                  <a:ea typeface="Source Han Sans CN Medium" panose="020B0500000000000000" pitchFamily="34" charset="-128"/>
                </a:rPr>
                <a:t>CXL</a:t>
              </a:r>
              <a:r>
                <a:rPr kumimoji="1" lang="zh-CN" altLang="en-US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ource Han Sans CN Medium" panose="020B0500000000000000" pitchFamily="34" charset="-128"/>
                  <a:ea typeface="Source Han Sans CN Medium" panose="020B0500000000000000" pitchFamily="34" charset="-128"/>
                </a:rPr>
                <a:t>系统设计方案</a:t>
              </a:r>
              <a:endParaRPr kumimoji="1"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Source Han Sans CN Medium" panose="020B0500000000000000" pitchFamily="34" charset="-128"/>
                <a:ea typeface="Source Han Sans CN Medium" panose="020B0500000000000000" pitchFamily="34" charset="-128"/>
              </a:endParaRPr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4929969" y="1071906"/>
              <a:ext cx="64785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400" b="1" dirty="0">
                  <a:solidFill>
                    <a:schemeClr val="accent6"/>
                  </a:solidFill>
                  <a:latin typeface="Avenir Black" panose="02000503020000020003" pitchFamily="2" charset="0"/>
                </a:rPr>
                <a:t>03</a:t>
              </a:r>
              <a:r>
                <a:rPr kumimoji="1" lang="zh-CN" altLang="en-US" sz="1400" b="1" dirty="0">
                  <a:solidFill>
                    <a:schemeClr val="accent6"/>
                  </a:solidFill>
                  <a:latin typeface="Avenir Black" panose="02000503020000020003" pitchFamily="2" charset="0"/>
                </a:rPr>
                <a:t> </a:t>
              </a:r>
              <a:r>
                <a:rPr kumimoji="1" lang="en-US" altLang="zh-CN" sz="1400" b="1" dirty="0">
                  <a:solidFill>
                    <a:schemeClr val="accent6"/>
                  </a:solidFill>
                  <a:latin typeface="Avenir Black" panose="02000503020000020003" pitchFamily="2" charset="0"/>
                </a:rPr>
                <a:t>/</a:t>
              </a:r>
              <a:endParaRPr kumimoji="1" lang="zh-CN" altLang="en-US" sz="1400" b="1" dirty="0">
                <a:solidFill>
                  <a:schemeClr val="accent6"/>
                </a:solidFill>
                <a:latin typeface="Avenir Black" panose="02000503020000020003" pitchFamily="2" charset="0"/>
              </a:endParaRPr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3849294" y="2955879"/>
            <a:ext cx="2263570" cy="352960"/>
            <a:chOff x="4929969" y="1026723"/>
            <a:chExt cx="2263570" cy="352960"/>
          </a:xfrm>
        </p:grpSpPr>
        <p:sp>
          <p:nvSpPr>
            <p:cNvPr id="47" name="文本框 46"/>
            <p:cNvSpPr txBox="1"/>
            <p:nvPr/>
          </p:nvSpPr>
          <p:spPr>
            <a:xfrm>
              <a:off x="5500689" y="1026723"/>
              <a:ext cx="16928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ource Han Sans CN Medium" panose="020B0500000000000000" pitchFamily="34" charset="-128"/>
                  <a:ea typeface="Source Han Sans CN Medium" panose="020B0500000000000000" pitchFamily="34" charset="-128"/>
                </a:rPr>
                <a:t>业界软件调优</a:t>
              </a:r>
              <a:endParaRPr kumimoji="1"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Source Han Sans CN Medium" panose="020B0500000000000000" pitchFamily="34" charset="-128"/>
                <a:ea typeface="Source Han Sans CN Medium" panose="020B0500000000000000" pitchFamily="34" charset="-128"/>
              </a:endParaRPr>
            </a:p>
          </p:txBody>
        </p:sp>
        <p:sp>
          <p:nvSpPr>
            <p:cNvPr id="48" name="文本框 47"/>
            <p:cNvSpPr txBox="1"/>
            <p:nvPr/>
          </p:nvSpPr>
          <p:spPr>
            <a:xfrm>
              <a:off x="4929969" y="1071906"/>
              <a:ext cx="64785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400" b="1" dirty="0">
                  <a:solidFill>
                    <a:schemeClr val="accent6"/>
                  </a:solidFill>
                  <a:latin typeface="Avenir Black" panose="02000503020000020003" pitchFamily="2" charset="0"/>
                </a:rPr>
                <a:t>04</a:t>
              </a:r>
              <a:r>
                <a:rPr kumimoji="1" lang="zh-CN" altLang="en-US" sz="1400" b="1" dirty="0">
                  <a:solidFill>
                    <a:schemeClr val="accent6"/>
                  </a:solidFill>
                  <a:latin typeface="Avenir Black" panose="02000503020000020003" pitchFamily="2" charset="0"/>
                </a:rPr>
                <a:t> </a:t>
              </a:r>
              <a:r>
                <a:rPr kumimoji="1" lang="en-US" altLang="zh-CN" sz="1400" b="1" dirty="0">
                  <a:solidFill>
                    <a:schemeClr val="accent6"/>
                  </a:solidFill>
                  <a:latin typeface="Avenir Black" panose="02000503020000020003" pitchFamily="2" charset="0"/>
                </a:rPr>
                <a:t>/</a:t>
              </a:r>
              <a:endParaRPr kumimoji="1" lang="zh-CN" altLang="en-US" sz="1400" b="1" dirty="0">
                <a:solidFill>
                  <a:schemeClr val="accent6"/>
                </a:solidFill>
                <a:latin typeface="Avenir Black" panose="02000503020000020003" pitchFamily="2" charset="0"/>
              </a:endParaRPr>
            </a:p>
          </p:txBody>
        </p:sp>
      </p:grpSp>
      <p:grpSp>
        <p:nvGrpSpPr>
          <p:cNvPr id="50" name="组合 49"/>
          <p:cNvGrpSpPr/>
          <p:nvPr/>
        </p:nvGrpSpPr>
        <p:grpSpPr>
          <a:xfrm>
            <a:off x="3849294" y="3672244"/>
            <a:ext cx="2263570" cy="352960"/>
            <a:chOff x="4929969" y="1026723"/>
            <a:chExt cx="2263570" cy="352960"/>
          </a:xfrm>
        </p:grpSpPr>
        <p:sp>
          <p:nvSpPr>
            <p:cNvPr id="51" name="文本框 50"/>
            <p:cNvSpPr txBox="1"/>
            <p:nvPr/>
          </p:nvSpPr>
          <p:spPr>
            <a:xfrm>
              <a:off x="5500689" y="1026723"/>
              <a:ext cx="16928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ource Han Sans CN Medium" panose="020B0500000000000000" pitchFamily="34" charset="-128"/>
                  <a:ea typeface="Source Han Sans CN Medium" panose="020B0500000000000000" pitchFamily="34" charset="-128"/>
                </a:rPr>
                <a:t>应用适配测试</a:t>
              </a:r>
              <a:endParaRPr kumimoji="1"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Source Han Sans CN Medium" panose="020B0500000000000000" pitchFamily="34" charset="-128"/>
                <a:ea typeface="Source Han Sans CN Medium" panose="020B0500000000000000" pitchFamily="34" charset="-128"/>
              </a:endParaRPr>
            </a:p>
          </p:txBody>
        </p:sp>
        <p:sp>
          <p:nvSpPr>
            <p:cNvPr id="52" name="文本框 51"/>
            <p:cNvSpPr txBox="1"/>
            <p:nvPr/>
          </p:nvSpPr>
          <p:spPr>
            <a:xfrm>
              <a:off x="4929969" y="1071906"/>
              <a:ext cx="64785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400" b="1" dirty="0">
                  <a:solidFill>
                    <a:schemeClr val="accent6"/>
                  </a:solidFill>
                  <a:latin typeface="Avenir Black" panose="02000503020000020003" pitchFamily="2" charset="0"/>
                </a:rPr>
                <a:t>05</a:t>
              </a:r>
              <a:r>
                <a:rPr kumimoji="1" lang="zh-CN" altLang="en-US" sz="1400" b="1" dirty="0">
                  <a:solidFill>
                    <a:schemeClr val="accent6"/>
                  </a:solidFill>
                  <a:latin typeface="Avenir Black" panose="02000503020000020003" pitchFamily="2" charset="0"/>
                </a:rPr>
                <a:t> </a:t>
              </a:r>
              <a:r>
                <a:rPr kumimoji="1" lang="en-US" altLang="zh-CN" sz="1400" b="1" dirty="0">
                  <a:solidFill>
                    <a:schemeClr val="accent6"/>
                  </a:solidFill>
                  <a:latin typeface="Avenir Black" panose="02000503020000020003" pitchFamily="2" charset="0"/>
                </a:rPr>
                <a:t>/</a:t>
              </a:r>
              <a:endParaRPr kumimoji="1" lang="zh-CN" altLang="en-US" sz="1400" b="1" dirty="0">
                <a:solidFill>
                  <a:schemeClr val="accent6"/>
                </a:solidFill>
                <a:latin typeface="Avenir Black" panose="02000503020000020003" pitchFamily="2" charset="0"/>
              </a:endParaRPr>
            </a:p>
          </p:txBody>
        </p:sp>
      </p:grpSp>
      <p:pic>
        <p:nvPicPr>
          <p:cNvPr id="54" name="Picture 29" descr="Graphical user interface, text, application&#10;&#10;Description automatically generated"/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8000466" y="4404251"/>
            <a:ext cx="956697" cy="71773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4443" y="936325"/>
            <a:ext cx="6794134" cy="3152363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940378" y="4130506"/>
            <a:ext cx="6198431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sz="1050" b="1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CXL.io </a:t>
            </a:r>
            <a:r>
              <a:rPr lang="zh-CN" altLang="en-US" sz="1050" b="1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协议和</a:t>
            </a:r>
            <a:r>
              <a:rPr lang="en-US" altLang="zh-CN" sz="1050" b="1" dirty="0" err="1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PCIe</a:t>
            </a:r>
            <a:r>
              <a:rPr lang="zh-CN" altLang="en-US" sz="1050" b="1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协议一样，是一种枚举配置协议，主要用于设备的发现和枚举、报告错误等</a:t>
            </a:r>
            <a:endParaRPr lang="en-US" altLang="zh-CN" sz="1050" b="1" dirty="0">
              <a:solidFill>
                <a:schemeClr val="tx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en-US" altLang="zh-CN" sz="1050" b="1" dirty="0">
              <a:solidFill>
                <a:schemeClr val="tx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sz="1050" b="1" dirty="0" err="1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CXL.memory</a:t>
            </a:r>
            <a:r>
              <a:rPr lang="en-US" altLang="zh-CN" sz="1050" b="1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en-US" sz="1050" b="1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可以让</a:t>
            </a:r>
            <a:r>
              <a:rPr lang="en-US" altLang="zh-CN" sz="1050" b="1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host</a:t>
            </a:r>
            <a:r>
              <a:rPr lang="zh-CN" altLang="en-US" sz="1050" b="1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像访问自己本地内存一样访问设备内存</a:t>
            </a:r>
            <a:endParaRPr lang="en-US" altLang="zh-CN" sz="1050" b="1" dirty="0">
              <a:solidFill>
                <a:schemeClr val="tx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en-US" altLang="zh-CN" sz="1050" b="1" dirty="0">
              <a:solidFill>
                <a:schemeClr val="tx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sz="1050" b="1" dirty="0" err="1" smtClean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CXL.cache</a:t>
            </a:r>
            <a:r>
              <a:rPr lang="en-US" altLang="zh-CN" sz="1050" b="1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en-US" sz="1050" b="1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可以</a:t>
            </a:r>
            <a:r>
              <a:rPr lang="zh-CN" altLang="en-US" sz="1050" b="1" dirty="0" smtClean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</a:t>
            </a:r>
            <a:r>
              <a:rPr lang="en-US" altLang="zh-CN" sz="1050" b="1" dirty="0" smtClean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host</a:t>
            </a:r>
            <a:r>
              <a:rPr lang="zh-CN" altLang="en-US" sz="1050" b="1" dirty="0" smtClean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与设备具备内存一致性</a:t>
            </a:r>
            <a:endParaRPr lang="zh-CN" altLang="en-US" sz="1050" b="1" dirty="0">
              <a:solidFill>
                <a:schemeClr val="tx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Picture 37" descr="Graphical user interface, text, application&#10;&#10;Description automatically generated"/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207746" y="-31296"/>
            <a:ext cx="956697" cy="717733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35237" y="25243"/>
            <a:ext cx="3783904" cy="59836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>
              <a:lnSpc>
                <a:spcPts val="4500"/>
              </a:lnSpc>
              <a:defRPr kumimoji="1" sz="4800" b="1">
                <a:solidFill>
                  <a:srgbClr val="0B48C2"/>
                </a:solidFill>
                <a:latin typeface="Avenir Black" panose="02000503020000020003" pitchFamily="2" charset="0"/>
                <a:ea typeface="Source Han Sans CN Heavy" panose="020B0500000000000000" pitchFamily="34" charset="-128"/>
                <a:cs typeface="Dubai Medium" panose="020B0503030403030204" pitchFamily="34" charset="-78"/>
              </a:defRPr>
            </a:lvl1pPr>
          </a:lstStyle>
          <a:p>
            <a:r>
              <a:rPr lang="en-US" altLang="zh-CN" sz="2400" dirty="0" smtClean="0">
                <a:solidFill>
                  <a:srgbClr val="5E923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CXL </a:t>
            </a:r>
            <a:r>
              <a:rPr lang="zh-CN" altLang="en-US" sz="2400" dirty="0" smtClean="0">
                <a:solidFill>
                  <a:srgbClr val="5E923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子协议</a:t>
            </a:r>
            <a:endParaRPr lang="zh-CN" altLang="en-US" sz="2400" dirty="0">
              <a:solidFill>
                <a:srgbClr val="5E923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3533456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338" y="794479"/>
            <a:ext cx="2811654" cy="4229977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597521" y="1773459"/>
            <a:ext cx="5269161" cy="223138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285750" indent="-285750" defTabSz="1828754">
              <a:buFont typeface="Wingdings" panose="05000000000000000000" pitchFamily="2" charset="2"/>
              <a:buChar char="l"/>
            </a:pPr>
            <a:r>
              <a:rPr lang="en-US" altLang="zh-CN" sz="1400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CXL</a:t>
            </a:r>
            <a:r>
              <a:rPr lang="zh-CN" altLang="en-US" sz="1400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事务（协议）层和链路层 细分为处理 </a:t>
            </a:r>
            <a:r>
              <a:rPr lang="en-US" altLang="zh-CN" sz="1400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CXL.io </a:t>
            </a:r>
            <a:r>
              <a:rPr lang="zh-CN" altLang="en-US" sz="1400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的逻辑和处理 </a:t>
            </a:r>
            <a:r>
              <a:rPr lang="en-US" altLang="zh-CN" sz="1400" dirty="0" err="1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CXL.mem</a:t>
            </a:r>
            <a:r>
              <a:rPr lang="en-US" altLang="zh-CN" sz="1400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400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 </a:t>
            </a:r>
            <a:r>
              <a:rPr lang="en-US" altLang="zh-CN" sz="1400" dirty="0" err="1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CXL.cache</a:t>
            </a:r>
            <a:r>
              <a:rPr lang="zh-CN" altLang="en-US" sz="1400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的逻辑；</a:t>
            </a:r>
            <a:endParaRPr lang="en-US" altLang="zh-CN" sz="1400" dirty="0">
              <a:solidFill>
                <a:schemeClr val="tx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defTabSz="1828754">
              <a:buFont typeface="Wingdings" panose="05000000000000000000" pitchFamily="2" charset="2"/>
              <a:buChar char="l"/>
            </a:pPr>
            <a:endParaRPr lang="en-US" altLang="zh-CN" sz="1400" dirty="0">
              <a:solidFill>
                <a:schemeClr val="tx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defTabSz="1828754">
              <a:buFont typeface="Wingdings" panose="05000000000000000000" pitchFamily="2" charset="2"/>
              <a:buChar char="l"/>
            </a:pPr>
            <a:r>
              <a:rPr lang="en-US" altLang="zh-CN" sz="1400" dirty="0" err="1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CXL.mem</a:t>
            </a:r>
            <a:r>
              <a:rPr lang="en-US" altLang="zh-CN" sz="1400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400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 </a:t>
            </a:r>
            <a:r>
              <a:rPr lang="en-US" altLang="zh-CN" sz="1400" dirty="0" err="1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CXL.cache</a:t>
            </a:r>
            <a:r>
              <a:rPr lang="en-US" altLang="zh-CN" sz="1400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400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逻辑在事务层和链路层内组合在一起；</a:t>
            </a:r>
            <a:endParaRPr lang="en-US" altLang="zh-CN" sz="1400" dirty="0">
              <a:solidFill>
                <a:schemeClr val="tx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defTabSz="1828754">
              <a:buFont typeface="Wingdings" panose="05000000000000000000" pitchFamily="2" charset="2"/>
              <a:buChar char="l"/>
            </a:pPr>
            <a:endParaRPr lang="en-US" altLang="zh-CN" sz="1400" dirty="0">
              <a:solidFill>
                <a:schemeClr val="tx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defTabSz="1828754">
              <a:buFont typeface="Wingdings" panose="05000000000000000000" pitchFamily="2" charset="2"/>
              <a:buChar char="l"/>
            </a:pPr>
            <a:r>
              <a:rPr lang="en-US" altLang="zh-CN" sz="1400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CXL </a:t>
            </a:r>
            <a:r>
              <a:rPr lang="zh-CN" altLang="en-US" sz="1400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链路层与物理层之间有一个 </a:t>
            </a:r>
            <a:r>
              <a:rPr lang="en-US" altLang="zh-CN" sz="1400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CXL </a:t>
            </a:r>
            <a:r>
              <a:rPr lang="zh-CN" altLang="en-US" sz="1400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（仲裁和多路复用）</a:t>
            </a:r>
            <a:r>
              <a:rPr lang="en-US" altLang="zh-CN" sz="1400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ARB/MUX </a:t>
            </a:r>
            <a:r>
              <a:rPr lang="zh-CN" altLang="en-US" sz="1400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接口，交错来自两个逻辑流的流量；</a:t>
            </a:r>
            <a:endParaRPr lang="en-US" altLang="zh-CN" sz="1400" dirty="0">
              <a:solidFill>
                <a:schemeClr val="tx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defTabSz="1828754">
              <a:buFont typeface="Wingdings" panose="05000000000000000000" pitchFamily="2" charset="2"/>
              <a:buChar char="l"/>
            </a:pPr>
            <a:endParaRPr lang="en-US" altLang="zh-CN" sz="1400" dirty="0">
              <a:solidFill>
                <a:schemeClr val="tx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defTabSz="1828754">
              <a:buFont typeface="Wingdings" panose="05000000000000000000" pitchFamily="2" charset="2"/>
              <a:buChar char="l"/>
            </a:pPr>
            <a:r>
              <a:rPr lang="zh-CN" altLang="en-US" sz="1400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物理层的逻辑子块是可以运行在</a:t>
            </a:r>
            <a:r>
              <a:rPr lang="en-US" altLang="zh-CN" sz="1400" dirty="0" err="1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PCIe</a:t>
            </a:r>
            <a:r>
              <a:rPr lang="zh-CN" altLang="en-US" sz="1400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模式和</a:t>
            </a:r>
            <a:r>
              <a:rPr lang="en-US" altLang="zh-CN" sz="1400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CXL</a:t>
            </a:r>
            <a:r>
              <a:rPr lang="zh-CN" altLang="en-US" sz="1400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模式，在链路</a:t>
            </a:r>
            <a:r>
              <a:rPr lang="en-US" altLang="zh-CN" sz="1400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training</a:t>
            </a:r>
            <a:r>
              <a:rPr lang="zh-CN" altLang="en-US" sz="1400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过程中，模式取决于协商的</a:t>
            </a:r>
            <a:r>
              <a:rPr lang="zh-CN" altLang="en-US" sz="1400" dirty="0" smtClean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结果。</a:t>
            </a:r>
            <a:endParaRPr lang="zh-CN" altLang="en-US" sz="1400" dirty="0">
              <a:solidFill>
                <a:schemeClr val="tx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Picture 37" descr="Graphical user interface, text, application&#10;&#10;Description automatically generated"/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207746" y="-31296"/>
            <a:ext cx="956697" cy="717733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35237" y="25243"/>
            <a:ext cx="3783904" cy="59836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>
              <a:lnSpc>
                <a:spcPts val="4500"/>
              </a:lnSpc>
              <a:defRPr kumimoji="1" sz="4800" b="1">
                <a:solidFill>
                  <a:srgbClr val="0B48C2"/>
                </a:solidFill>
                <a:latin typeface="Avenir Black" panose="02000503020000020003" pitchFamily="2" charset="0"/>
                <a:ea typeface="Source Han Sans CN Heavy" panose="020B0500000000000000" pitchFamily="34" charset="-128"/>
                <a:cs typeface="Dubai Medium" panose="020B0503030403030204" pitchFamily="34" charset="-78"/>
              </a:defRPr>
            </a:lvl1pPr>
          </a:lstStyle>
          <a:p>
            <a:r>
              <a:rPr lang="en-US" altLang="zh-CN" sz="2400" dirty="0" smtClean="0">
                <a:solidFill>
                  <a:srgbClr val="5E923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CXL </a:t>
            </a:r>
            <a:r>
              <a:rPr lang="zh-CN" altLang="en-US" sz="2400" dirty="0" smtClean="0">
                <a:solidFill>
                  <a:srgbClr val="5E923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协议分层</a:t>
            </a:r>
            <a:endParaRPr lang="zh-CN" altLang="en-US" sz="2400" dirty="0">
              <a:solidFill>
                <a:srgbClr val="5E923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1835988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707126" y="1322881"/>
            <a:ext cx="4137072" cy="223138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defTabSz="1828754"/>
            <a:r>
              <a:rPr lang="en-US" altLang="zh-CN" sz="1400" dirty="0" smtClean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Flex </a:t>
            </a:r>
            <a:r>
              <a:rPr lang="en-US" altLang="zh-CN" sz="1400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Bus </a:t>
            </a:r>
            <a:r>
              <a:rPr lang="zh-CN" altLang="en-US" sz="1400" dirty="0" smtClean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端口支持可选</a:t>
            </a:r>
            <a:r>
              <a:rPr lang="en-US" altLang="zh-CN" sz="1400" dirty="0" err="1" smtClean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PCIe</a:t>
            </a:r>
            <a:r>
              <a:rPr lang="zh-CN" altLang="en-US" sz="1400" dirty="0" smtClean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或者</a:t>
            </a:r>
            <a:r>
              <a:rPr lang="en-US" altLang="zh-CN" sz="1400" dirty="0" smtClean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CXL</a:t>
            </a:r>
            <a:r>
              <a:rPr lang="zh-CN" altLang="en-US" sz="1400" dirty="0" smtClean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协议，协议选择过程发生在</a:t>
            </a:r>
            <a:r>
              <a:rPr lang="en-US" altLang="zh-CN" sz="1400" dirty="0" smtClean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link training</a:t>
            </a:r>
            <a:r>
              <a:rPr lang="zh-CN" altLang="en-US" sz="1400" dirty="0" smtClean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阶段</a:t>
            </a:r>
            <a:r>
              <a:rPr lang="en-US" altLang="zh-CN" sz="1400" dirty="0" smtClean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alternate </a:t>
            </a:r>
            <a:r>
              <a:rPr lang="en-US" altLang="zh-CN" sz="1400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protocol </a:t>
            </a:r>
            <a:r>
              <a:rPr lang="en-US" altLang="zh-CN" sz="1400" dirty="0" smtClean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negotiation</a:t>
            </a:r>
            <a:r>
              <a:rPr lang="zh-CN" altLang="en-US" sz="1400" dirty="0" smtClean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，取决于插入槽内的设备</a:t>
            </a:r>
            <a:r>
              <a:rPr lang="zh-CN" altLang="en-US" sz="1400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400" dirty="0" smtClean="0">
              <a:solidFill>
                <a:schemeClr val="tx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1828754"/>
            <a:endParaRPr lang="en-US" altLang="zh-CN" sz="1400" dirty="0">
              <a:solidFill>
                <a:schemeClr val="tx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1828754"/>
            <a:r>
              <a:rPr lang="en-US" altLang="zh-CN" sz="1400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Flex Bus </a:t>
            </a:r>
            <a:r>
              <a:rPr lang="zh-CN" altLang="en-US" sz="1400" dirty="0" smtClean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 </a:t>
            </a:r>
            <a:r>
              <a:rPr lang="en-US" altLang="zh-CN" sz="1400" dirty="0" err="1" smtClean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PCIe</a:t>
            </a:r>
            <a:r>
              <a:rPr lang="en-US" altLang="zh-CN" sz="1400" dirty="0" smtClean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400" dirty="0" smtClean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物理层，可兼容</a:t>
            </a:r>
            <a:r>
              <a:rPr lang="en-US" altLang="zh-CN" sz="1400" dirty="0" err="1" smtClean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PCIe</a:t>
            </a:r>
            <a:r>
              <a:rPr lang="en-US" altLang="zh-CN" sz="1400" dirty="0" smtClean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dirty="0" err="1" smtClean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retimer</a:t>
            </a:r>
            <a:r>
              <a:rPr lang="zh-CN" altLang="en-US" sz="1400" dirty="0" smtClean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卡和其他</a:t>
            </a:r>
            <a:r>
              <a:rPr lang="en-US" altLang="zh-CN" sz="1400" dirty="0" smtClean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form factor</a:t>
            </a:r>
            <a:r>
              <a:rPr lang="zh-CN" altLang="en-US" sz="1400" dirty="0" smtClean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400" dirty="0" err="1" smtClean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PCIe</a:t>
            </a:r>
            <a:r>
              <a:rPr lang="zh-CN" altLang="en-US" sz="1400" dirty="0" smtClean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设备。</a:t>
            </a:r>
            <a:endParaRPr lang="en-US" altLang="zh-CN" sz="1400" dirty="0" smtClean="0">
              <a:solidFill>
                <a:schemeClr val="tx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1828754"/>
            <a:endParaRPr lang="en-US" altLang="zh-CN" sz="1400" dirty="0" smtClean="0">
              <a:solidFill>
                <a:schemeClr val="tx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1828754"/>
            <a:r>
              <a:rPr lang="en-US" altLang="zh-CN" sz="1400" dirty="0" smtClean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Transaction layer CXL.io</a:t>
            </a:r>
            <a:r>
              <a:rPr lang="zh-CN" altLang="en-US" sz="1400" dirty="0" smtClean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子协议在</a:t>
            </a:r>
            <a:r>
              <a:rPr lang="en-US" altLang="zh-CN" sz="1400" dirty="0" smtClean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Power management </a:t>
            </a:r>
            <a:r>
              <a:rPr lang="zh-CN" altLang="en-US" sz="1400" dirty="0" smtClean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 </a:t>
            </a:r>
            <a:r>
              <a:rPr lang="en-US" altLang="zh-CN" sz="1400" dirty="0" smtClean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error message</a:t>
            </a:r>
            <a:r>
              <a:rPr lang="zh-CN" altLang="en-US" sz="1400" dirty="0" smtClean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相比</a:t>
            </a:r>
            <a:r>
              <a:rPr lang="en-US" altLang="zh-CN" sz="1400" dirty="0" err="1" smtClean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PCIe</a:t>
            </a:r>
            <a:r>
              <a:rPr lang="zh-CN" altLang="en-US" sz="1400" dirty="0" smtClean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协议进行加强；</a:t>
            </a:r>
            <a:r>
              <a:rPr lang="en-US" altLang="zh-CN" sz="1400" dirty="0" smtClean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Link layer</a:t>
            </a:r>
            <a:r>
              <a:rPr lang="zh-CN" altLang="en-US" sz="1400" dirty="0" smtClean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也略有一些不同。</a:t>
            </a:r>
            <a:endParaRPr lang="zh-CN" altLang="en-US" sz="1350" b="1" dirty="0">
              <a:solidFill>
                <a:schemeClr val="tx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697" y="795682"/>
            <a:ext cx="4205473" cy="4164070"/>
          </a:xfrm>
          <a:prstGeom prst="rect">
            <a:avLst/>
          </a:prstGeom>
        </p:spPr>
      </p:pic>
      <p:pic>
        <p:nvPicPr>
          <p:cNvPr id="6" name="Picture 37" descr="Graphical user interface, text, application&#10;&#10;Description automatically generated"/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207746" y="-31296"/>
            <a:ext cx="956697" cy="717733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335237" y="25243"/>
            <a:ext cx="3783904" cy="66941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>
              <a:lnSpc>
                <a:spcPts val="4500"/>
              </a:lnSpc>
              <a:defRPr kumimoji="1" sz="4800" b="1">
                <a:solidFill>
                  <a:srgbClr val="0B48C2"/>
                </a:solidFill>
                <a:latin typeface="Avenir Black" panose="02000503020000020003" pitchFamily="2" charset="0"/>
                <a:ea typeface="Source Han Sans CN Heavy" panose="020B0500000000000000" pitchFamily="34" charset="-128"/>
                <a:cs typeface="Dubai Medium" panose="020B0503030403030204" pitchFamily="34" charset="-78"/>
              </a:defRPr>
            </a:lvl1pPr>
          </a:lstStyle>
          <a:p>
            <a:r>
              <a:rPr lang="en-US" altLang="zh-CN" sz="2400" dirty="0" smtClean="0">
                <a:solidFill>
                  <a:srgbClr val="5E923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CXL.io </a:t>
            </a:r>
            <a:r>
              <a:rPr lang="zh-CN" altLang="en-US" sz="2400" dirty="0" smtClean="0">
                <a:solidFill>
                  <a:srgbClr val="5E923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子协议</a:t>
            </a:r>
            <a:endParaRPr lang="zh-CN" altLang="en-US" sz="2400" dirty="0">
              <a:solidFill>
                <a:srgbClr val="5E923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9450795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335237" y="3527416"/>
            <a:ext cx="647185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 sz="1400" dirty="0" err="1" smtClean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CXL.cache</a:t>
            </a:r>
            <a:r>
              <a:rPr lang="en-US" altLang="zh-CN" sz="1400" dirty="0" smtClean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400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协议就像</a:t>
            </a:r>
            <a:r>
              <a:rPr lang="en-US" altLang="zh-CN" sz="1400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CPU</a:t>
            </a:r>
            <a:r>
              <a:rPr lang="zh-CN" altLang="en-US" sz="1400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缓存一致性协议的一种延申</a:t>
            </a:r>
            <a:r>
              <a:rPr lang="zh-CN" altLang="en-US" sz="1400" dirty="0" smtClean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。设备</a:t>
            </a:r>
            <a:r>
              <a:rPr lang="zh-CN" altLang="en-US" sz="1400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</a:t>
            </a:r>
            <a:r>
              <a:rPr lang="en-US" altLang="zh-CN" sz="1400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Host</a:t>
            </a:r>
            <a:r>
              <a:rPr lang="zh-CN" altLang="en-US" sz="1400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具有一致的内存视图，无需软件干预。</a:t>
            </a:r>
            <a:endParaRPr lang="en-US" altLang="zh-CN" sz="1400" dirty="0">
              <a:solidFill>
                <a:schemeClr val="tx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H2D </a:t>
            </a:r>
            <a:r>
              <a:rPr lang="zh-CN" altLang="en-US" sz="1400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主机到</a:t>
            </a:r>
            <a:r>
              <a:rPr lang="zh-CN" altLang="en-US" sz="1400" dirty="0" smtClean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设备</a:t>
            </a:r>
            <a:r>
              <a:rPr lang="zh-CN" altLang="en-US" sz="1400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400" dirty="0" smtClean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D2H </a:t>
            </a:r>
            <a:r>
              <a:rPr lang="zh-CN" altLang="en-US" sz="1400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设备到</a:t>
            </a:r>
            <a:r>
              <a:rPr lang="zh-CN" altLang="en-US" sz="1400" dirty="0" smtClean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主机</a:t>
            </a:r>
            <a:r>
              <a:rPr lang="zh-CN" altLang="en-US" sz="1400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sz="1400" dirty="0" smtClean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两</a:t>
            </a:r>
            <a:r>
              <a:rPr lang="zh-CN" altLang="en-US" sz="1400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个方向，每个方向三种通道：请求、响应、数据，相互独立</a:t>
            </a:r>
            <a:r>
              <a:rPr lang="zh-CN" altLang="en-US" sz="1400" dirty="0" smtClean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</a:t>
            </a:r>
            <a:r>
              <a:rPr lang="zh-CN" altLang="en-US" sz="1400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295" y="1092910"/>
            <a:ext cx="7123313" cy="2036253"/>
          </a:xfrm>
          <a:prstGeom prst="rect">
            <a:avLst/>
          </a:prstGeom>
        </p:spPr>
      </p:pic>
      <p:pic>
        <p:nvPicPr>
          <p:cNvPr id="6" name="Picture 37" descr="Graphical user interface, text, application&#10;&#10;Description automatically generated"/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207746" y="-31296"/>
            <a:ext cx="956697" cy="717733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335237" y="25243"/>
            <a:ext cx="3783904" cy="66941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>
              <a:lnSpc>
                <a:spcPts val="4500"/>
              </a:lnSpc>
              <a:defRPr kumimoji="1" sz="4800" b="1">
                <a:solidFill>
                  <a:srgbClr val="0B48C2"/>
                </a:solidFill>
                <a:latin typeface="Avenir Black" panose="02000503020000020003" pitchFamily="2" charset="0"/>
                <a:ea typeface="Source Han Sans CN Heavy" panose="020B0500000000000000" pitchFamily="34" charset="-128"/>
                <a:cs typeface="Dubai Medium" panose="020B0503030403030204" pitchFamily="34" charset="-78"/>
              </a:defRPr>
            </a:lvl1pPr>
          </a:lstStyle>
          <a:p>
            <a:r>
              <a:rPr lang="en-US" altLang="zh-CN" sz="2400" dirty="0" err="1" smtClean="0">
                <a:solidFill>
                  <a:srgbClr val="5E923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CXL.cache</a:t>
            </a:r>
            <a:r>
              <a:rPr lang="en-US" altLang="zh-CN" sz="2400" dirty="0" smtClean="0">
                <a:solidFill>
                  <a:srgbClr val="5E923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dirty="0" smtClean="0">
                <a:solidFill>
                  <a:srgbClr val="5E923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子协议</a:t>
            </a:r>
            <a:endParaRPr lang="zh-CN" altLang="en-US" sz="2400" dirty="0">
              <a:solidFill>
                <a:srgbClr val="5E923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1340819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01635"/>
            <a:ext cx="4564505" cy="366523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4466" y="1101636"/>
            <a:ext cx="4424021" cy="3665237"/>
          </a:xfrm>
          <a:prstGeom prst="rect">
            <a:avLst/>
          </a:prstGeom>
        </p:spPr>
      </p:pic>
      <p:pic>
        <p:nvPicPr>
          <p:cNvPr id="9" name="Picture 37" descr="Graphical user interface, text, application&#10;&#10;Description automatically generated"/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207746" y="-31296"/>
            <a:ext cx="956697" cy="717733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1335237" y="25243"/>
            <a:ext cx="4016252" cy="59836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>
              <a:lnSpc>
                <a:spcPts val="4500"/>
              </a:lnSpc>
              <a:defRPr kumimoji="1" sz="4800" b="1">
                <a:solidFill>
                  <a:srgbClr val="0B48C2"/>
                </a:solidFill>
                <a:latin typeface="Avenir Black" panose="02000503020000020003" pitchFamily="2" charset="0"/>
                <a:ea typeface="Source Han Sans CN Heavy" panose="020B0500000000000000" pitchFamily="34" charset="-128"/>
                <a:cs typeface="Dubai Medium" panose="020B0503030403030204" pitchFamily="34" charset="-78"/>
              </a:defRPr>
            </a:lvl1pPr>
          </a:lstStyle>
          <a:p>
            <a:r>
              <a:rPr lang="en-US" altLang="zh-CN" sz="2400" dirty="0" err="1" smtClean="0">
                <a:solidFill>
                  <a:srgbClr val="5E923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CXL.cache</a:t>
            </a:r>
            <a:r>
              <a:rPr lang="en-US" altLang="zh-CN" sz="2400" dirty="0" smtClean="0">
                <a:solidFill>
                  <a:srgbClr val="5E923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dirty="0">
                <a:solidFill>
                  <a:srgbClr val="5E923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工作流</a:t>
            </a:r>
          </a:p>
        </p:txBody>
      </p:sp>
    </p:spTree>
    <p:extLst>
      <p:ext uri="{BB962C8B-B14F-4D97-AF65-F5344CB8AC3E}">
        <p14:creationId xmlns:p14="http://schemas.microsoft.com/office/powerpoint/2010/main" val="164118176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19" y="791368"/>
            <a:ext cx="3999450" cy="4108173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887063" y="1562551"/>
            <a:ext cx="3912163" cy="93871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defTabSz="1828754"/>
            <a:r>
              <a:rPr lang="en-US" sz="1400" dirty="0"/>
              <a:t>Snooping - Every cache that has a copy of data from the block of physical memory tracks the sharing status of the block by listening (or snooping) to all memory activities. </a:t>
            </a:r>
            <a:endParaRPr lang="en-US" sz="1400" dirty="0">
              <a:sym typeface="Helvetica Neue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887063" y="3138540"/>
            <a:ext cx="3702301" cy="7232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defTabSz="1828754"/>
            <a:r>
              <a:rPr lang="en-US" sz="1400" dirty="0"/>
              <a:t>CXL </a:t>
            </a:r>
            <a:r>
              <a:rPr lang="en-US" sz="1400" dirty="0" smtClean="0"/>
              <a:t>protocol Type2 HDM</a:t>
            </a:r>
            <a:r>
              <a:rPr lang="en-US" sz="1400" dirty="0"/>
              <a:t>(Host-managed Device Memory)</a:t>
            </a:r>
            <a:r>
              <a:rPr lang="en-US" sz="1400" dirty="0" smtClean="0"/>
              <a:t> </a:t>
            </a:r>
            <a:r>
              <a:rPr lang="zh-CN" altLang="en-US" sz="1400" dirty="0" smtClean="0"/>
              <a:t>有</a:t>
            </a:r>
            <a:r>
              <a:rPr lang="en-US" sz="1400" dirty="0" smtClean="0"/>
              <a:t> </a:t>
            </a:r>
            <a:r>
              <a:rPr lang="en-US" sz="1400" dirty="0"/>
              <a:t>DCOH(Device coherency engine) </a:t>
            </a:r>
            <a:r>
              <a:rPr lang="zh-CN" altLang="en-US" sz="1400" dirty="0" smtClean="0"/>
              <a:t>负责设备缓存一致性。</a:t>
            </a:r>
            <a:endParaRPr lang="en-US" sz="1400" dirty="0">
              <a:sym typeface="Helvetica Neue"/>
            </a:endParaRPr>
          </a:p>
        </p:txBody>
      </p:sp>
      <p:pic>
        <p:nvPicPr>
          <p:cNvPr id="7" name="Picture 37" descr="Graphical user interface, text, application&#10;&#10;Description automatically generated"/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207746" y="-31296"/>
            <a:ext cx="956697" cy="717733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335237" y="25243"/>
            <a:ext cx="4016252" cy="59836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>
              <a:lnSpc>
                <a:spcPts val="4500"/>
              </a:lnSpc>
              <a:defRPr kumimoji="1" sz="4800" b="1">
                <a:solidFill>
                  <a:srgbClr val="0B48C2"/>
                </a:solidFill>
                <a:latin typeface="Avenir Black" panose="02000503020000020003" pitchFamily="2" charset="0"/>
                <a:ea typeface="Source Han Sans CN Heavy" panose="020B0500000000000000" pitchFamily="34" charset="-128"/>
                <a:cs typeface="Dubai Medium" panose="020B0503030403030204" pitchFamily="34" charset="-78"/>
              </a:defRPr>
            </a:lvl1pPr>
          </a:lstStyle>
          <a:p>
            <a:r>
              <a:rPr lang="en-US" altLang="zh-CN" sz="2400" dirty="0" err="1" smtClean="0">
                <a:solidFill>
                  <a:srgbClr val="5E923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CXL.cache</a:t>
            </a:r>
            <a:r>
              <a:rPr lang="en-US" altLang="zh-CN" sz="2400" dirty="0" smtClean="0">
                <a:solidFill>
                  <a:srgbClr val="5E923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dirty="0" smtClean="0">
                <a:solidFill>
                  <a:srgbClr val="5E923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缓存一致性</a:t>
            </a:r>
            <a:endParaRPr lang="zh-CN" altLang="en-US" sz="2400" dirty="0">
              <a:solidFill>
                <a:srgbClr val="5E923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2570089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487" y="775378"/>
            <a:ext cx="2576702" cy="2051534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793012" y="868055"/>
            <a:ext cx="5163611" cy="36317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defTabSz="1828754" hangingPunct="0">
              <a:lnSpc>
                <a:spcPct val="150000"/>
              </a:lnSpc>
            </a:pPr>
            <a:r>
              <a:rPr lang="en-US" sz="1400" dirty="0">
                <a:sym typeface="Helvetica Neue"/>
              </a:rPr>
              <a:t>The device interface for </a:t>
            </a:r>
            <a:r>
              <a:rPr lang="en-US" sz="1400" dirty="0" err="1">
                <a:sym typeface="Helvetica Neue"/>
              </a:rPr>
              <a:t>CXL.mem</a:t>
            </a:r>
            <a:r>
              <a:rPr lang="en-US" sz="1400" dirty="0">
                <a:sym typeface="Helvetica Neue"/>
              </a:rPr>
              <a:t> defines 6 </a:t>
            </a:r>
            <a:r>
              <a:rPr lang="en-US" sz="1400" dirty="0" smtClean="0">
                <a:sym typeface="Helvetica Neue"/>
              </a:rPr>
              <a:t>channels.</a:t>
            </a:r>
          </a:p>
          <a:p>
            <a:pPr defTabSz="1828754" hangingPunct="0">
              <a:lnSpc>
                <a:spcPct val="150000"/>
              </a:lnSpc>
            </a:pPr>
            <a:endParaRPr lang="en-US" sz="1400" dirty="0" smtClean="0">
              <a:sym typeface="Helvetica Neue"/>
            </a:endParaRPr>
          </a:p>
          <a:p>
            <a:pPr defTabSz="1828754" hangingPunct="0">
              <a:lnSpc>
                <a:spcPct val="150000"/>
              </a:lnSpc>
            </a:pPr>
            <a:r>
              <a:rPr lang="en-US" sz="1400" dirty="0">
                <a:sym typeface="Helvetica Neue"/>
              </a:rPr>
              <a:t>Within M2S transactions, there are three message classes:</a:t>
            </a:r>
          </a:p>
          <a:p>
            <a:pPr defTabSz="1828754" hangingPunct="0">
              <a:lnSpc>
                <a:spcPct val="150000"/>
              </a:lnSpc>
            </a:pPr>
            <a:r>
              <a:rPr lang="en-US" sz="1400" dirty="0">
                <a:sym typeface="Helvetica Neue"/>
              </a:rPr>
              <a:t>• Request without data - generically called Requests (</a:t>
            </a:r>
            <a:r>
              <a:rPr lang="en-US" sz="1400" dirty="0" err="1">
                <a:sym typeface="Helvetica Neue"/>
              </a:rPr>
              <a:t>Req</a:t>
            </a:r>
            <a:r>
              <a:rPr lang="en-US" sz="1400" dirty="0">
                <a:sym typeface="Helvetica Neue"/>
              </a:rPr>
              <a:t>)</a:t>
            </a:r>
          </a:p>
          <a:p>
            <a:pPr defTabSz="1828754" hangingPunct="0">
              <a:lnSpc>
                <a:spcPct val="150000"/>
              </a:lnSpc>
            </a:pPr>
            <a:r>
              <a:rPr lang="en-US" sz="1400" dirty="0">
                <a:sym typeface="Helvetica Neue"/>
              </a:rPr>
              <a:t>• Request with Data - (</a:t>
            </a:r>
            <a:r>
              <a:rPr lang="en-US" sz="1400" dirty="0" err="1">
                <a:sym typeface="Helvetica Neue"/>
              </a:rPr>
              <a:t>RwD</a:t>
            </a:r>
            <a:r>
              <a:rPr lang="en-US" sz="1400" dirty="0">
                <a:sym typeface="Helvetica Neue"/>
              </a:rPr>
              <a:t>)</a:t>
            </a:r>
          </a:p>
          <a:p>
            <a:pPr defTabSz="1828754" hangingPunct="0">
              <a:lnSpc>
                <a:spcPct val="150000"/>
              </a:lnSpc>
            </a:pPr>
            <a:r>
              <a:rPr lang="en-US" sz="1400" dirty="0">
                <a:sym typeface="Helvetica Neue"/>
              </a:rPr>
              <a:t>• Back-Invalidation Response - (</a:t>
            </a:r>
            <a:r>
              <a:rPr lang="en-US" sz="1400" dirty="0" err="1">
                <a:sym typeface="Helvetica Neue"/>
              </a:rPr>
              <a:t>BIRsp</a:t>
            </a:r>
            <a:r>
              <a:rPr lang="en-US" sz="1400" dirty="0" smtClean="0">
                <a:sym typeface="Helvetica Neue"/>
              </a:rPr>
              <a:t>)</a:t>
            </a:r>
          </a:p>
          <a:p>
            <a:pPr defTabSz="1828754" hangingPunct="0">
              <a:lnSpc>
                <a:spcPct val="150000"/>
              </a:lnSpc>
            </a:pPr>
            <a:endParaRPr lang="en-US" sz="1400" dirty="0" smtClean="0">
              <a:sym typeface="Helvetica Neue"/>
            </a:endParaRPr>
          </a:p>
          <a:p>
            <a:pPr defTabSz="1828754" hangingPunct="0">
              <a:lnSpc>
                <a:spcPct val="150000"/>
              </a:lnSpc>
            </a:pPr>
            <a:r>
              <a:rPr lang="en-US" sz="1400" dirty="0">
                <a:sym typeface="Helvetica Neue"/>
              </a:rPr>
              <a:t>Similarly, within S2M transactions, there are three message classes:</a:t>
            </a:r>
          </a:p>
          <a:p>
            <a:pPr defTabSz="1828754" hangingPunct="0">
              <a:lnSpc>
                <a:spcPct val="150000"/>
              </a:lnSpc>
            </a:pPr>
            <a:r>
              <a:rPr lang="en-US" sz="1400" dirty="0">
                <a:sym typeface="Helvetica Neue"/>
              </a:rPr>
              <a:t>• Response without data - generically called No Data Response (NDR)</a:t>
            </a:r>
          </a:p>
          <a:p>
            <a:pPr defTabSz="1828754" hangingPunct="0">
              <a:lnSpc>
                <a:spcPct val="150000"/>
              </a:lnSpc>
            </a:pPr>
            <a:r>
              <a:rPr lang="en-US" sz="1400" dirty="0">
                <a:sym typeface="Helvetica Neue"/>
              </a:rPr>
              <a:t>• Response with data - generically called Data Response (DRS)</a:t>
            </a:r>
          </a:p>
          <a:p>
            <a:pPr defTabSz="1828754" hangingPunct="0">
              <a:lnSpc>
                <a:spcPct val="150000"/>
              </a:lnSpc>
            </a:pPr>
            <a:r>
              <a:rPr lang="en-US" sz="1400" dirty="0">
                <a:sym typeface="Helvetica Neue"/>
              </a:rPr>
              <a:t>• Back-Invalidation Snoop - (</a:t>
            </a:r>
            <a:r>
              <a:rPr lang="en-US" sz="1400" dirty="0" err="1">
                <a:sym typeface="Helvetica Neue"/>
              </a:rPr>
              <a:t>BISnp</a:t>
            </a:r>
            <a:r>
              <a:rPr lang="en-US" sz="1400" dirty="0">
                <a:sym typeface="Helvetica Neue"/>
              </a:rPr>
              <a:t>)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384" y="2907633"/>
            <a:ext cx="2618805" cy="2100799"/>
          </a:xfrm>
          <a:prstGeom prst="rect">
            <a:avLst/>
          </a:prstGeom>
        </p:spPr>
      </p:pic>
      <p:pic>
        <p:nvPicPr>
          <p:cNvPr id="8" name="Picture 37" descr="Graphical user interface, text, application&#10;&#10;Description automatically generated"/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207746" y="-31296"/>
            <a:ext cx="956697" cy="717733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1335237" y="25243"/>
            <a:ext cx="3783904" cy="66941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>
              <a:lnSpc>
                <a:spcPts val="4500"/>
              </a:lnSpc>
              <a:defRPr kumimoji="1" sz="4800" b="1">
                <a:solidFill>
                  <a:srgbClr val="0B48C2"/>
                </a:solidFill>
                <a:latin typeface="Avenir Black" panose="02000503020000020003" pitchFamily="2" charset="0"/>
                <a:ea typeface="Source Han Sans CN Heavy" panose="020B0500000000000000" pitchFamily="34" charset="-128"/>
                <a:cs typeface="Dubai Medium" panose="020B0503030403030204" pitchFamily="34" charset="-78"/>
              </a:defRPr>
            </a:lvl1pPr>
          </a:lstStyle>
          <a:p>
            <a:r>
              <a:rPr lang="en-US" altLang="zh-CN" sz="2400" dirty="0" err="1" smtClean="0">
                <a:solidFill>
                  <a:srgbClr val="5E923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CXL.mem</a:t>
            </a:r>
            <a:r>
              <a:rPr lang="en-US" altLang="zh-CN" sz="2400" dirty="0" smtClean="0">
                <a:solidFill>
                  <a:srgbClr val="5E923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dirty="0" smtClean="0">
                <a:solidFill>
                  <a:srgbClr val="5E923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子协议</a:t>
            </a:r>
            <a:endParaRPr lang="zh-CN" altLang="en-US" sz="2400" dirty="0">
              <a:solidFill>
                <a:srgbClr val="5E923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1331921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4003" y="1150831"/>
            <a:ext cx="3821658" cy="3693116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6543206" y="744672"/>
            <a:ext cx="697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write</a:t>
            </a:r>
            <a:endParaRPr lang="zh-CN" altLang="en-US" dirty="0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664" y="1165548"/>
            <a:ext cx="3814998" cy="3678399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2068641" y="796216"/>
            <a:ext cx="697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Read</a:t>
            </a:r>
            <a:endParaRPr lang="zh-CN" altLang="en-US" dirty="0"/>
          </a:p>
        </p:txBody>
      </p:sp>
      <p:pic>
        <p:nvPicPr>
          <p:cNvPr id="18" name="Picture 37" descr="Graphical user interface, text, application&#10;&#10;Description automatically generated"/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207746" y="-31296"/>
            <a:ext cx="956697" cy="717733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1335237" y="25243"/>
            <a:ext cx="3783904" cy="59836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>
              <a:lnSpc>
                <a:spcPts val="4500"/>
              </a:lnSpc>
              <a:defRPr kumimoji="1" sz="4800" b="1">
                <a:solidFill>
                  <a:srgbClr val="0B48C2"/>
                </a:solidFill>
                <a:latin typeface="Avenir Black" panose="02000503020000020003" pitchFamily="2" charset="0"/>
                <a:ea typeface="Source Han Sans CN Heavy" panose="020B0500000000000000" pitchFamily="34" charset="-128"/>
                <a:cs typeface="Dubai Medium" panose="020B0503030403030204" pitchFamily="34" charset="-78"/>
              </a:defRPr>
            </a:lvl1pPr>
          </a:lstStyle>
          <a:p>
            <a:r>
              <a:rPr lang="en-US" altLang="zh-CN" sz="2400" dirty="0" err="1" smtClean="0">
                <a:solidFill>
                  <a:srgbClr val="5E923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CXL.mem</a:t>
            </a:r>
            <a:r>
              <a:rPr lang="en-US" altLang="zh-CN" sz="2400" dirty="0" smtClean="0">
                <a:solidFill>
                  <a:srgbClr val="5E923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dirty="0">
                <a:solidFill>
                  <a:srgbClr val="5E923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工作流</a:t>
            </a:r>
          </a:p>
        </p:txBody>
      </p:sp>
    </p:spTree>
    <p:extLst>
      <p:ext uri="{BB962C8B-B14F-4D97-AF65-F5344CB8AC3E}">
        <p14:creationId xmlns:p14="http://schemas.microsoft.com/office/powerpoint/2010/main" val="286325873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87351" y="913605"/>
            <a:ext cx="8043169" cy="26161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defTabSz="1828754" hangingPunct="0"/>
            <a:r>
              <a:rPr 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Helvetica Neue"/>
              </a:rPr>
              <a:t>Back-Invalidation Snoop is a New feature brought with CXL 3.0 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389044" y="2214339"/>
            <a:ext cx="8343900" cy="63094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defTabSz="1828754">
              <a:lnSpc>
                <a:spcPct val="150000"/>
              </a:lnSpc>
            </a:pP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CXL2.0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定义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中只有</a:t>
            </a:r>
            <a:r>
              <a:rPr lang="en-US" altLang="zh-CN" sz="1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CXL.cache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协议可以被用来交换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cache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一致性信息，但是他的优先级没有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M2S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的内存读的操作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优先级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高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因此会被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 由此在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memory sharing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的场景中可能会导致读写的数据是失效的。</a:t>
            </a:r>
            <a:endParaRPr lang="en-US" sz="1200" dirty="0">
              <a:latin typeface="微软雅黑" panose="020B0503020204020204" pitchFamily="34" charset="-122"/>
              <a:ea typeface="微软雅黑" panose="020B0503020204020204" pitchFamily="34" charset="-122"/>
              <a:sym typeface="Helvetica Neue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87350" y="1275089"/>
            <a:ext cx="8343900" cy="90794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defTabSz="1828754" hangingPunct="0">
              <a:lnSpc>
                <a:spcPct val="150000"/>
              </a:lnSpc>
            </a:pPr>
            <a:r>
              <a:rPr 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CXL 3.0 bring a new usage as Memory Sharing and direct memory access for peer-to-peer, it means a same block of memory can  be used by different Host(server/accelerator). So one major problem needs to resolve is the coherence between different 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cache</a:t>
            </a:r>
            <a:r>
              <a:rPr 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 </a:t>
            </a:r>
            <a:endParaRPr lang="en-US" sz="1200" dirty="0">
              <a:latin typeface="微软雅黑" panose="020B0503020204020204" pitchFamily="34" charset="-122"/>
              <a:ea typeface="微软雅黑" panose="020B0503020204020204" pitchFamily="34" charset="-122"/>
              <a:sym typeface="Helvetica Neue"/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2489201" y="3296812"/>
            <a:ext cx="787400" cy="493752"/>
          </a:xfrm>
          <a:prstGeom prst="round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algn="ctr" defTabSz="619125" hangingPunct="0"/>
            <a:endParaRPr lang="en-US" sz="2400" dirty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2489201" y="4109458"/>
            <a:ext cx="787400" cy="493752"/>
          </a:xfrm>
          <a:prstGeom prst="round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algn="ctr" defTabSz="619125" hangingPunct="0"/>
            <a:endParaRPr lang="en-US" sz="240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3" name="圆角矩形 12"/>
          <p:cNvSpPr/>
          <p:nvPr/>
        </p:nvSpPr>
        <p:spPr>
          <a:xfrm rot="16200000">
            <a:off x="3198891" y="3762149"/>
            <a:ext cx="1438121" cy="391597"/>
          </a:xfrm>
          <a:prstGeom prst="round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algn="ctr" defTabSz="619125" hangingPunct="0"/>
            <a:r>
              <a:rPr lang="en-US" dirty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Switch</a:t>
            </a:r>
            <a:endParaRPr lang="en-US" sz="3600" dirty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4559300" y="3288951"/>
            <a:ext cx="1212851" cy="493752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algn="ctr" defTabSz="619125" hangingPunct="0"/>
            <a:endParaRPr lang="en-US" sz="240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5302830" y="3306214"/>
            <a:ext cx="173782" cy="459224"/>
          </a:xfrm>
          <a:prstGeom prst="round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algn="ctr" defTabSz="619125" hangingPunct="0"/>
            <a:endParaRPr lang="en-US" sz="240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4619653" y="3306214"/>
            <a:ext cx="173782" cy="459224"/>
          </a:xfrm>
          <a:prstGeom prst="round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algn="ctr" defTabSz="619125" hangingPunct="0"/>
            <a:endParaRPr lang="en-US" sz="240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2" name="圆角矩形 21"/>
          <p:cNvSpPr/>
          <p:nvPr/>
        </p:nvSpPr>
        <p:spPr>
          <a:xfrm>
            <a:off x="4840426" y="3306214"/>
            <a:ext cx="173782" cy="459224"/>
          </a:xfrm>
          <a:prstGeom prst="round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algn="ctr" defTabSz="619125" hangingPunct="0"/>
            <a:endParaRPr lang="en-US" sz="240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3" name="圆角矩形 22"/>
          <p:cNvSpPr/>
          <p:nvPr/>
        </p:nvSpPr>
        <p:spPr>
          <a:xfrm>
            <a:off x="5068695" y="3306213"/>
            <a:ext cx="173782" cy="459224"/>
          </a:xfrm>
          <a:prstGeom prst="round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algn="ctr" defTabSz="619125" hangingPunct="0"/>
            <a:endParaRPr lang="en-US" sz="240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5" name="圆角矩形 24"/>
          <p:cNvSpPr/>
          <p:nvPr/>
        </p:nvSpPr>
        <p:spPr>
          <a:xfrm>
            <a:off x="3017067" y="3306216"/>
            <a:ext cx="173782" cy="459224"/>
          </a:xfrm>
          <a:prstGeom prst="round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algn="ctr" defTabSz="619125" hangingPunct="0"/>
            <a:r>
              <a:rPr lang="en-US" sz="600" dirty="0">
                <a:solidFill>
                  <a:srgbClr val="FFFFFF"/>
                </a:solidFill>
                <a:latin typeface="Lucida Sans" panose="020B0602030504020204" pitchFamily="34" charset="0"/>
                <a:ea typeface="Helvetica Neue Medium"/>
                <a:cs typeface="Helvetica Neue Medium"/>
                <a:sym typeface="Helvetica Neue Medium"/>
              </a:rPr>
              <a:t>Copy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2537224" y="3460915"/>
            <a:ext cx="392906" cy="19819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algn="ctr" defTabSz="1828754" hangingPunct="0"/>
            <a:r>
              <a:rPr lang="en-US" sz="788" dirty="0">
                <a:solidFill>
                  <a:schemeClr val="bg1"/>
                </a:solidFill>
                <a:latin typeface="Lucida Sans" panose="020B0602030504020204" pitchFamily="34" charset="0"/>
                <a:sym typeface="Helvetica Neue"/>
              </a:rPr>
              <a:t>Server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2533652" y="4257234"/>
            <a:ext cx="392906" cy="19819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algn="ctr" defTabSz="1828754" hangingPunct="0"/>
            <a:r>
              <a:rPr lang="en-US" sz="788" dirty="0">
                <a:solidFill>
                  <a:schemeClr val="bg1"/>
                </a:solidFill>
                <a:latin typeface="Lucida Sans" panose="020B0602030504020204" pitchFamily="34" charset="0"/>
                <a:sym typeface="Helvetica Neue"/>
              </a:rPr>
              <a:t>Server</a:t>
            </a:r>
          </a:p>
        </p:txBody>
      </p:sp>
      <p:sp>
        <p:nvSpPr>
          <p:cNvPr id="31" name="圆角矩形 30"/>
          <p:cNvSpPr/>
          <p:nvPr/>
        </p:nvSpPr>
        <p:spPr>
          <a:xfrm>
            <a:off x="3017067" y="4126719"/>
            <a:ext cx="173782" cy="459224"/>
          </a:xfrm>
          <a:prstGeom prst="round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algn="ctr" defTabSz="619125" hangingPunct="0"/>
            <a:r>
              <a:rPr lang="en-US" sz="600" dirty="0">
                <a:solidFill>
                  <a:srgbClr val="FFFFFF"/>
                </a:solidFill>
                <a:latin typeface="Lucida Sans" panose="020B0602030504020204" pitchFamily="34" charset="0"/>
                <a:ea typeface="Helvetica Neue Medium"/>
                <a:cs typeface="Helvetica Neue Medium"/>
                <a:sym typeface="Helvetica Neue Medium"/>
              </a:rPr>
              <a:t>Copy</a:t>
            </a:r>
          </a:p>
        </p:txBody>
      </p:sp>
      <p:sp>
        <p:nvSpPr>
          <p:cNvPr id="33" name="圆角矩形 32"/>
          <p:cNvSpPr/>
          <p:nvPr/>
        </p:nvSpPr>
        <p:spPr>
          <a:xfrm>
            <a:off x="4560993" y="3952579"/>
            <a:ext cx="1211157" cy="493752"/>
          </a:xfrm>
          <a:prstGeom prst="round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algn="ctr" defTabSz="619125" hangingPunct="0"/>
            <a:endParaRPr lang="en-US" sz="2400" dirty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2" name="圆角矩形 31"/>
          <p:cNvSpPr/>
          <p:nvPr/>
        </p:nvSpPr>
        <p:spPr>
          <a:xfrm>
            <a:off x="4666644" y="3957135"/>
            <a:ext cx="173782" cy="459224"/>
          </a:xfrm>
          <a:prstGeom prst="round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algn="ctr" defTabSz="619125" hangingPunct="0"/>
            <a:r>
              <a:rPr lang="en-US" sz="600" dirty="0">
                <a:solidFill>
                  <a:srgbClr val="FFFFFF"/>
                </a:solidFill>
                <a:latin typeface="Lucida Sans" panose="020B0602030504020204" pitchFamily="34" charset="0"/>
                <a:ea typeface="Helvetica Neue Medium"/>
                <a:cs typeface="Helvetica Neue Medium"/>
                <a:sym typeface="Helvetica Neue Medium"/>
              </a:rPr>
              <a:t>Copy</a:t>
            </a:r>
          </a:p>
        </p:txBody>
      </p:sp>
      <p:sp>
        <p:nvSpPr>
          <p:cNvPr id="35" name="文本框 34"/>
          <p:cNvSpPr txBox="1"/>
          <p:nvPr/>
        </p:nvSpPr>
        <p:spPr>
          <a:xfrm>
            <a:off x="4946075" y="4084795"/>
            <a:ext cx="757238" cy="20390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algn="ctr" defTabSz="1828754" hangingPunct="0"/>
            <a:r>
              <a:rPr lang="en-US" sz="825" dirty="0">
                <a:solidFill>
                  <a:schemeClr val="bg1"/>
                </a:solidFill>
                <a:latin typeface="Lucida Sans" panose="020B0602030504020204" pitchFamily="34" charset="0"/>
                <a:sym typeface="Helvetica Neue"/>
              </a:rPr>
              <a:t>accelerator</a:t>
            </a:r>
          </a:p>
        </p:txBody>
      </p:sp>
      <p:cxnSp>
        <p:nvCxnSpPr>
          <p:cNvPr id="37" name="直接连接符 36"/>
          <p:cNvCxnSpPr>
            <a:stCxn id="11" idx="3"/>
          </p:cNvCxnSpPr>
          <p:nvPr/>
        </p:nvCxnSpPr>
        <p:spPr>
          <a:xfrm>
            <a:off x="3276600" y="3543688"/>
            <a:ext cx="445553" cy="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8" name="直接连接符 37"/>
          <p:cNvCxnSpPr/>
          <p:nvPr/>
        </p:nvCxnSpPr>
        <p:spPr>
          <a:xfrm>
            <a:off x="3281491" y="4356331"/>
            <a:ext cx="445553" cy="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9" name="直接连接符 38"/>
          <p:cNvCxnSpPr/>
          <p:nvPr/>
        </p:nvCxnSpPr>
        <p:spPr>
          <a:xfrm>
            <a:off x="4113746" y="4196673"/>
            <a:ext cx="445553" cy="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0" name="直接连接符 39"/>
          <p:cNvCxnSpPr/>
          <p:nvPr/>
        </p:nvCxnSpPr>
        <p:spPr>
          <a:xfrm>
            <a:off x="4115441" y="3543688"/>
            <a:ext cx="445553" cy="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1" name="文本框 40"/>
          <p:cNvSpPr txBox="1"/>
          <p:nvPr/>
        </p:nvSpPr>
        <p:spPr>
          <a:xfrm>
            <a:off x="5772151" y="3370394"/>
            <a:ext cx="807244" cy="33086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algn="ctr" defTabSz="1828754" hangingPunct="0"/>
            <a:r>
              <a:rPr lang="en-US" sz="825" dirty="0">
                <a:solidFill>
                  <a:srgbClr val="5E5E5E"/>
                </a:solidFill>
                <a:latin typeface="Lucida Sans" panose="020B0602030504020204" pitchFamily="34" charset="0"/>
                <a:sym typeface="Helvetica Neue"/>
              </a:rPr>
              <a:t>Memory expander</a:t>
            </a:r>
          </a:p>
        </p:txBody>
      </p:sp>
      <p:sp>
        <p:nvSpPr>
          <p:cNvPr id="42" name="文本框 41"/>
          <p:cNvSpPr txBox="1"/>
          <p:nvPr/>
        </p:nvSpPr>
        <p:spPr>
          <a:xfrm>
            <a:off x="4560994" y="4548575"/>
            <a:ext cx="2686612" cy="28469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algn="ctr" defTabSz="1828754" hangingPunct="0"/>
            <a:r>
              <a:rPr lang="en-US" sz="1350" dirty="0">
                <a:solidFill>
                  <a:srgbClr val="5E5E5E"/>
                </a:solidFill>
                <a:latin typeface="Lucida Sans" panose="020B0602030504020204" pitchFamily="34" charset="0"/>
                <a:sym typeface="Helvetica Neue"/>
              </a:rPr>
              <a:t>Example for memory sharing</a:t>
            </a:r>
          </a:p>
        </p:txBody>
      </p:sp>
      <p:pic>
        <p:nvPicPr>
          <p:cNvPr id="28" name="Picture 37" descr="Graphical user interface, text, application&#10;&#10;Description automatically generated"/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207746" y="-31296"/>
            <a:ext cx="956697" cy="717733"/>
          </a:xfrm>
          <a:prstGeom prst="rect">
            <a:avLst/>
          </a:prstGeom>
        </p:spPr>
      </p:pic>
      <p:sp>
        <p:nvSpPr>
          <p:cNvPr id="30" name="文本框 29"/>
          <p:cNvSpPr txBox="1"/>
          <p:nvPr/>
        </p:nvSpPr>
        <p:spPr>
          <a:xfrm>
            <a:off x="1335237" y="25243"/>
            <a:ext cx="4645838" cy="59836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>
              <a:lnSpc>
                <a:spcPts val="4500"/>
              </a:lnSpc>
              <a:defRPr kumimoji="1" sz="4800" b="1">
                <a:solidFill>
                  <a:srgbClr val="0B48C2"/>
                </a:solidFill>
                <a:latin typeface="Avenir Black" panose="02000503020000020003" pitchFamily="2" charset="0"/>
                <a:ea typeface="Source Han Sans CN Heavy" panose="020B0500000000000000" pitchFamily="34" charset="-128"/>
                <a:cs typeface="Dubai Medium" panose="020B0503030403030204" pitchFamily="34" charset="-78"/>
              </a:defRPr>
            </a:lvl1pPr>
          </a:lstStyle>
          <a:p>
            <a:r>
              <a:rPr lang="en-US" altLang="zh-CN" sz="2400" dirty="0" smtClean="0">
                <a:solidFill>
                  <a:srgbClr val="5E923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Back-Invalidation Snoop</a:t>
            </a:r>
            <a:endParaRPr lang="en-US" altLang="zh-CN" sz="2400" dirty="0">
              <a:solidFill>
                <a:srgbClr val="5E923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4683144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4240298" y="2225555"/>
            <a:ext cx="3522689" cy="663643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>
              <a:lnSpc>
                <a:spcPts val="4500"/>
              </a:lnSpc>
              <a:defRPr kumimoji="1" sz="4800" b="1">
                <a:solidFill>
                  <a:srgbClr val="0B48C2"/>
                </a:solidFill>
                <a:latin typeface="Avenir Black" panose="02000503020000020003" pitchFamily="2" charset="0"/>
                <a:ea typeface="Source Han Sans CN Heavy" panose="020B0500000000000000" pitchFamily="34" charset="-128"/>
                <a:cs typeface="Dubai Medium" panose="020B0503030403030204" pitchFamily="34" charset="-78"/>
              </a:defRPr>
            </a:lvl1pPr>
          </a:lstStyle>
          <a:p>
            <a:r>
              <a:rPr lang="en-US" altLang="zh-CN" sz="3600" dirty="0" smtClean="0">
                <a:solidFill>
                  <a:srgbClr val="5E923D"/>
                </a:solidFill>
              </a:rPr>
              <a:t>CXL Device</a:t>
            </a:r>
            <a:endParaRPr lang="zh-CN" altLang="en-US" sz="3600" dirty="0">
              <a:solidFill>
                <a:srgbClr val="5E923D"/>
              </a:solidFill>
            </a:endParaRPr>
          </a:p>
        </p:txBody>
      </p:sp>
      <p:pic>
        <p:nvPicPr>
          <p:cNvPr id="13" name="Picture 15" descr="Graphical user interface, text, application&#10;&#10;Description automatically generated"/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8000466" y="4404251"/>
            <a:ext cx="956697" cy="71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661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/>
          <p:cNvSpPr txBox="1"/>
          <p:nvPr/>
        </p:nvSpPr>
        <p:spPr>
          <a:xfrm>
            <a:off x="3559175" y="332864"/>
            <a:ext cx="209582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2000" dirty="0">
                <a:ln>
                  <a:solidFill>
                    <a:srgbClr val="CAD5E2"/>
                  </a:solidFill>
                </a:ln>
                <a:solidFill>
                  <a:srgbClr val="5E923D"/>
                </a:solidFill>
                <a:latin typeface="Source Han Sans CN Light" panose="020B0300000000000000" pitchFamily="34" charset="-128"/>
                <a:ea typeface="Source Han Sans CN Light" panose="020B0300000000000000" pitchFamily="34" charset="-128"/>
              </a:rPr>
              <a:t>01</a:t>
            </a:r>
            <a:endParaRPr kumimoji="1" lang="zh-CN" altLang="en-US" sz="12000" dirty="0">
              <a:ln>
                <a:solidFill>
                  <a:srgbClr val="CAD5E2"/>
                </a:solidFill>
              </a:ln>
              <a:solidFill>
                <a:srgbClr val="5E923D"/>
              </a:solidFill>
              <a:latin typeface="Source Han Sans CN Light" panose="020B0300000000000000" pitchFamily="34" charset="-128"/>
              <a:ea typeface="Source Han Sans CN Light" panose="020B0300000000000000" pitchFamily="34" charset="-128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3348641" y="1731088"/>
            <a:ext cx="2446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b="1" dirty="0">
                <a:solidFill>
                  <a:srgbClr val="3D6329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PART</a:t>
            </a:r>
            <a:r>
              <a:rPr kumimoji="1" lang="zh-CN" altLang="en-US" b="1" dirty="0">
                <a:solidFill>
                  <a:srgbClr val="3D6329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 </a:t>
            </a:r>
            <a:r>
              <a:rPr kumimoji="1" lang="en-US" altLang="zh-CN" b="1" dirty="0">
                <a:solidFill>
                  <a:srgbClr val="3D6329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ONE</a:t>
            </a:r>
            <a:endParaRPr kumimoji="1" lang="zh-CN" altLang="en-US" b="1" dirty="0">
              <a:solidFill>
                <a:srgbClr val="3D6329"/>
              </a:solidFill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2875573" y="2739452"/>
            <a:ext cx="34034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800" b="1" dirty="0" smtClean="0"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综述</a:t>
            </a:r>
            <a:endParaRPr kumimoji="1" lang="zh-CN" altLang="en-US" sz="2800" b="1" dirty="0">
              <a:solidFill>
                <a:schemeClr val="bg1"/>
              </a:solidFill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/>
          <a:srcRect l="797" t="9800" r="241" b="168"/>
          <a:stretch/>
        </p:blipFill>
        <p:spPr>
          <a:xfrm>
            <a:off x="1278081" y="759797"/>
            <a:ext cx="6869197" cy="3051176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86094" y="4101748"/>
            <a:ext cx="8053172" cy="7232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285750" indent="-285750" defTabSz="1828754"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Type 1 </a:t>
            </a:r>
            <a:r>
              <a:rPr lang="zh-CN" altLang="en-US" sz="1400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设备有</a:t>
            </a:r>
            <a:r>
              <a:rPr lang="en-US" altLang="zh-CN" sz="1400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cache</a:t>
            </a:r>
            <a:r>
              <a:rPr lang="zh-CN" altLang="en-US" sz="1400" dirty="0" smtClean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，内存</a:t>
            </a:r>
            <a:r>
              <a:rPr lang="zh-CN" altLang="en-US" sz="1400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是私有的</a:t>
            </a:r>
            <a:r>
              <a:rPr lang="zh-CN" altLang="en-US" sz="1400" dirty="0" smtClean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，比如网卡有</a:t>
            </a:r>
            <a:r>
              <a:rPr lang="zh-CN" altLang="en-US" sz="1400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访问主机内存的需求所以需要实现</a:t>
            </a:r>
            <a:r>
              <a:rPr lang="en-US" altLang="zh-CN" sz="1400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en-US" altLang="zh-CN" sz="1400" dirty="0" smtClean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cache</a:t>
            </a:r>
            <a:r>
              <a:rPr lang="zh-CN" altLang="en-US" sz="1400" dirty="0" smtClean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en-US" altLang="zh-CN" sz="1400" dirty="0">
              <a:solidFill>
                <a:schemeClr val="tx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defTabSz="1828754"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Type 2 </a:t>
            </a:r>
            <a:r>
              <a:rPr lang="zh-CN" altLang="en-US" sz="1400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设备既有</a:t>
            </a:r>
            <a:r>
              <a:rPr lang="en-US" altLang="zh-CN" sz="1400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cache</a:t>
            </a:r>
            <a:r>
              <a:rPr lang="zh-CN" altLang="en-US" sz="1400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也有内存，</a:t>
            </a:r>
            <a:r>
              <a:rPr lang="zh-CN" altLang="en-US" sz="1400" dirty="0" smtClean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是带有</a:t>
            </a:r>
            <a:r>
              <a:rPr lang="zh-CN" altLang="en-US" sz="1400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内存的</a:t>
            </a:r>
            <a:r>
              <a:rPr lang="zh-CN" altLang="en-US" sz="1400" dirty="0" smtClean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加速器</a:t>
            </a:r>
            <a:r>
              <a:rPr lang="en-US" altLang="zh-CN" sz="1400" dirty="0" smtClean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400" dirty="0" smtClean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比如</a:t>
            </a:r>
            <a:r>
              <a:rPr lang="en-US" altLang="zh-CN" sz="1400" dirty="0" smtClean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GPU</a:t>
            </a:r>
            <a:r>
              <a:rPr lang="zh-CN" altLang="en-US" sz="1400" dirty="0" smtClean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400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.cache</a:t>
            </a:r>
            <a:r>
              <a:rPr lang="zh-CN" altLang="en-US" sz="1400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1400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.mem</a:t>
            </a:r>
            <a:r>
              <a:rPr lang="zh-CN" altLang="en-US" sz="1400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协议</a:t>
            </a:r>
            <a:r>
              <a:rPr lang="zh-CN" altLang="en-US" sz="1400" dirty="0" smtClean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都需要；</a:t>
            </a:r>
            <a:endParaRPr lang="en-US" altLang="zh-CN" sz="1400" dirty="0">
              <a:solidFill>
                <a:schemeClr val="tx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defTabSz="1828754"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Type 3 </a:t>
            </a:r>
            <a:r>
              <a:rPr lang="zh-CN" altLang="en-US" sz="1400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设备只有内存，没有</a:t>
            </a:r>
            <a:r>
              <a:rPr lang="en-US" altLang="zh-CN" sz="1400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cache</a:t>
            </a:r>
            <a:r>
              <a:rPr lang="zh-CN" altLang="en-US" sz="1400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，他作为一个内存扩展卡插到主机上，所以需要 </a:t>
            </a:r>
            <a:r>
              <a:rPr lang="en-US" altLang="zh-CN" sz="1400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.mem </a:t>
            </a:r>
            <a:r>
              <a:rPr lang="zh-CN" altLang="en-US" sz="1400" dirty="0" smtClean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协议。</a:t>
            </a:r>
            <a:endParaRPr lang="zh-CN" altLang="en-US" sz="1400" dirty="0">
              <a:solidFill>
                <a:schemeClr val="tx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Picture 37" descr="Graphical user interface, text, application&#10;&#10;Description automatically generated"/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207746" y="-31296"/>
            <a:ext cx="956697" cy="717733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335237" y="25243"/>
            <a:ext cx="5155504" cy="59836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>
              <a:lnSpc>
                <a:spcPts val="4500"/>
              </a:lnSpc>
              <a:defRPr kumimoji="1" sz="4800" b="1">
                <a:solidFill>
                  <a:srgbClr val="0B48C2"/>
                </a:solidFill>
                <a:latin typeface="Avenir Black" panose="02000503020000020003" pitchFamily="2" charset="0"/>
                <a:ea typeface="Source Han Sans CN Heavy" panose="020B0500000000000000" pitchFamily="34" charset="-128"/>
                <a:cs typeface="Dubai Medium" panose="020B0503030403030204" pitchFamily="34" charset="-78"/>
              </a:defRPr>
            </a:lvl1pPr>
          </a:lstStyle>
          <a:p>
            <a:r>
              <a:rPr lang="en-US" altLang="zh-CN" sz="2400" dirty="0" smtClean="0">
                <a:solidFill>
                  <a:srgbClr val="5E923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CXL Device</a:t>
            </a:r>
            <a:endParaRPr lang="en-US" altLang="zh-CN" sz="2400" dirty="0">
              <a:solidFill>
                <a:srgbClr val="5E923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2895928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8288" y="932298"/>
            <a:ext cx="5445647" cy="226952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015499" y="3380222"/>
            <a:ext cx="719122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altLang="zh-CN" sz="1200" dirty="0" smtClean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Type1 </a:t>
            </a:r>
            <a:r>
              <a:rPr lang="zh-CN" altLang="en-US" sz="1200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设备具有完全一致的缓存。是一个没有本地内存的</a:t>
            </a:r>
            <a:r>
              <a:rPr lang="zh-CN" altLang="en-US" sz="1200" dirty="0" smtClean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加速器；</a:t>
            </a:r>
            <a:endParaRPr lang="en-US" altLang="zh-CN" sz="1200" dirty="0">
              <a:solidFill>
                <a:schemeClr val="tx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en-US" altLang="zh-CN" sz="1200" dirty="0">
              <a:solidFill>
                <a:schemeClr val="tx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zh-CN" altLang="en-US" sz="1200" dirty="0" smtClean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coherency </a:t>
            </a:r>
            <a:r>
              <a:rPr lang="zh-CN" altLang="en-US" sz="1200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Bridge 实现RC 片上一致性总线与 .cache 的转换；</a:t>
            </a:r>
            <a:endParaRPr lang="en-US" altLang="zh-CN" sz="1200" dirty="0">
              <a:solidFill>
                <a:schemeClr val="tx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en-US" altLang="zh-CN" sz="1200" dirty="0">
              <a:solidFill>
                <a:schemeClr val="tx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zh-CN" altLang="en-US" sz="1200" dirty="0" smtClean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典型</a:t>
            </a:r>
            <a:r>
              <a:rPr lang="zh-CN" altLang="en-US" sz="1200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的应用是一个NIC，网络接口控制器，NIC 将数据从主机内存缓冲区中发送到网络上，或者从链路上把数据挪到主机内存接收缓冲区。PCIe 设备只能是从设备缓冲区拷贝数据包到主机接收缓冲区中，延迟高也占带宽，使用 .cache 协议，就直接写</a:t>
            </a:r>
            <a:r>
              <a:rPr lang="zh-CN" altLang="en-US" sz="1200" dirty="0" smtClean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</a:t>
            </a:r>
            <a:r>
              <a:rPr lang="zh-CN" altLang="en-US" sz="1200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内存</a:t>
            </a:r>
            <a:r>
              <a:rPr lang="zh-CN" altLang="en-US" sz="1200" dirty="0" smtClean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缓冲区</a:t>
            </a:r>
            <a:r>
              <a:rPr lang="zh-CN" altLang="en-US" sz="1200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了，省了一步拷贝操作。</a:t>
            </a:r>
          </a:p>
        </p:txBody>
      </p:sp>
      <p:pic>
        <p:nvPicPr>
          <p:cNvPr id="8" name="Picture 37" descr="Graphical user interface, text, application&#10;&#10;Description automatically generated"/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207746" y="-31296"/>
            <a:ext cx="956697" cy="717733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335237" y="25243"/>
            <a:ext cx="5155504" cy="59836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>
              <a:lnSpc>
                <a:spcPts val="4500"/>
              </a:lnSpc>
              <a:defRPr kumimoji="1" sz="4800" b="1">
                <a:solidFill>
                  <a:srgbClr val="0B48C2"/>
                </a:solidFill>
                <a:latin typeface="Avenir Black" panose="02000503020000020003" pitchFamily="2" charset="0"/>
                <a:ea typeface="Source Han Sans CN Heavy" panose="020B0500000000000000" pitchFamily="34" charset="-128"/>
                <a:cs typeface="Dubai Medium" panose="020B0503030403030204" pitchFamily="34" charset="-78"/>
              </a:defRPr>
            </a:lvl1pPr>
          </a:lstStyle>
          <a:p>
            <a:r>
              <a:rPr lang="en-US" altLang="zh-CN" sz="2400" dirty="0" smtClean="0">
                <a:solidFill>
                  <a:srgbClr val="5E923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CXL Type1 Device</a:t>
            </a:r>
            <a:endParaRPr lang="en-US" altLang="zh-CN" sz="2400" dirty="0">
              <a:solidFill>
                <a:srgbClr val="5E923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7132638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787" y="1046162"/>
            <a:ext cx="5053802" cy="2204164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291787" y="3618272"/>
            <a:ext cx="514964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sz="1200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Type 2 设备是一个拥有本地内存的加速器，既有 cache 也有 </a:t>
            </a:r>
            <a:r>
              <a:rPr lang="zh-CN" altLang="en-US" sz="1200" dirty="0" smtClean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memory；</a:t>
            </a:r>
            <a:endParaRPr lang="en-US" altLang="zh-CN" sz="1200" dirty="0">
              <a:solidFill>
                <a:schemeClr val="tx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200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CXL实现的是 Device的内存和Host的内存按照统一的编址方式进行寻址，主机可以直接将数据存放在设备内存中供加速器运算，然后直接获取运算结果，这样能够节省数据移动的时间</a:t>
            </a:r>
            <a:r>
              <a:rPr lang="zh-CN" altLang="en-US" sz="1200" dirty="0" smtClean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开销</a:t>
            </a:r>
            <a:r>
              <a:rPr lang="zh-CN" altLang="en-US" sz="1200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200" dirty="0">
              <a:solidFill>
                <a:schemeClr val="tx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734829" y="1365474"/>
            <a:ext cx="3326724" cy="16927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defTabSz="1828754"/>
            <a:r>
              <a:rPr lang="zh-CN" altLang="en-US" sz="1200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对于设备内存，因为有两个处理器可能会去访问它，并且这两个处理器是有各自的</a:t>
            </a:r>
            <a:r>
              <a:rPr lang="en-US" altLang="zh-CN" sz="1200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cache</a:t>
            </a:r>
            <a:r>
              <a:rPr lang="zh-CN" altLang="en-US" sz="1200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的，严格的一致性会对带宽和延迟产生负面的影响</a:t>
            </a:r>
            <a:endParaRPr lang="en-US" altLang="zh-CN" sz="1200" dirty="0">
              <a:solidFill>
                <a:schemeClr val="tx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1828754"/>
            <a:r>
              <a:rPr lang="en-US" altLang="zh-CN" sz="1200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Type 2 </a:t>
            </a:r>
            <a:r>
              <a:rPr lang="zh-CN" altLang="en-US" sz="1200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设备有 </a:t>
            </a:r>
            <a:r>
              <a:rPr lang="en-US" altLang="zh-CN" sz="1200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cache</a:t>
            </a:r>
            <a:r>
              <a:rPr lang="zh-CN" altLang="en-US" sz="1200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200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Host </a:t>
            </a:r>
            <a:r>
              <a:rPr lang="zh-CN" altLang="en-US" sz="1200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也有 </a:t>
            </a:r>
            <a:r>
              <a:rPr lang="en-US" altLang="zh-CN" sz="1200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cache</a:t>
            </a:r>
            <a:r>
              <a:rPr lang="zh-CN" altLang="en-US" sz="1200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，所有这些 </a:t>
            </a:r>
            <a:r>
              <a:rPr lang="en-US" altLang="zh-CN" sz="1200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cache </a:t>
            </a:r>
            <a:r>
              <a:rPr lang="zh-CN" altLang="en-US" sz="1200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都要保持一致性，比如 </a:t>
            </a:r>
            <a:r>
              <a:rPr lang="en-US" altLang="zh-CN" sz="1200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Host </a:t>
            </a:r>
            <a:r>
              <a:rPr lang="zh-CN" altLang="en-US" sz="1200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访问设备内存的时候，会一直去 </a:t>
            </a:r>
            <a:r>
              <a:rPr lang="en-US" altLang="zh-CN" sz="1200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snoop </a:t>
            </a:r>
            <a:r>
              <a:rPr lang="zh-CN" altLang="en-US" sz="1200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查询设备缓存中有没有这个地址的数据。</a:t>
            </a:r>
            <a:endParaRPr lang="en-US" altLang="zh-CN" sz="1200" dirty="0">
              <a:solidFill>
                <a:schemeClr val="tx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1828754"/>
            <a:endParaRPr lang="en-US" altLang="zh-CN" sz="1050" dirty="0">
              <a:solidFill>
                <a:schemeClr val="tx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1828754"/>
            <a:endParaRPr lang="zh-CN" altLang="en-US" sz="1050" dirty="0">
              <a:solidFill>
                <a:schemeClr val="tx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734829" y="3095051"/>
            <a:ext cx="3056901" cy="187743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algn="l"/>
            <a:r>
              <a:rPr lang="zh-CN" altLang="en-US" sz="1200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关于这个问题</a:t>
            </a:r>
            <a:r>
              <a:rPr lang="en-US" altLang="zh-CN" sz="1200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CN" altLang="en-US" sz="1200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提供了两种操作模式去解决：</a:t>
            </a:r>
            <a:endParaRPr lang="en-US" altLang="zh-CN" sz="1200" dirty="0">
              <a:solidFill>
                <a:schemeClr val="tx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200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Host bias </a:t>
            </a:r>
            <a:r>
              <a:rPr lang="en-US" altLang="zh-CN" sz="1200" dirty="0" smtClean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and </a:t>
            </a:r>
            <a:r>
              <a:rPr lang="en-US" altLang="zh-CN" sz="1200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Device bias</a:t>
            </a:r>
            <a:r>
              <a:rPr lang="zh-CN" altLang="en-US" sz="1200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200" dirty="0">
              <a:solidFill>
                <a:schemeClr val="tx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200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br>
              <a:rPr lang="zh-CN" altLang="en-US" sz="1200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1200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两种模型的优点：</a:t>
            </a:r>
          </a:p>
          <a:p>
            <a:pPr algn="l"/>
            <a:r>
              <a:rPr lang="zh-CN" altLang="en-US" sz="1200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①维护设备内存一致性</a:t>
            </a:r>
          </a:p>
          <a:p>
            <a:pPr algn="l"/>
            <a:r>
              <a:rPr lang="zh-CN" altLang="en-US" sz="1200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②保证设备访问自己内存的时候带宽不会受到一致性影响</a:t>
            </a:r>
          </a:p>
          <a:p>
            <a:pPr algn="l"/>
            <a:r>
              <a:rPr lang="zh-CN" altLang="en-US" sz="1200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③帮助主机更高效的访问设备内存</a:t>
            </a:r>
            <a:endParaRPr lang="en-US" altLang="zh-CN" sz="1200" dirty="0">
              <a:solidFill>
                <a:schemeClr val="tx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zh-CN" altLang="en-US" sz="1050" dirty="0">
              <a:solidFill>
                <a:schemeClr val="tx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1828754" hangingPunct="0"/>
            <a:endParaRPr lang="zh-CN" altLang="en-US" sz="1050" dirty="0">
              <a:solidFill>
                <a:schemeClr val="tx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Helvetica Neue"/>
            </a:endParaRPr>
          </a:p>
        </p:txBody>
      </p:sp>
      <p:pic>
        <p:nvPicPr>
          <p:cNvPr id="11" name="Picture 37" descr="Graphical user interface, text, application&#10;&#10;Description automatically generated"/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207746" y="-31296"/>
            <a:ext cx="956697" cy="717733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1335237" y="25243"/>
            <a:ext cx="5155504" cy="66941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>
              <a:lnSpc>
                <a:spcPts val="4500"/>
              </a:lnSpc>
              <a:defRPr kumimoji="1" sz="4800" b="1">
                <a:solidFill>
                  <a:srgbClr val="0B48C2"/>
                </a:solidFill>
                <a:latin typeface="Avenir Black" panose="02000503020000020003" pitchFamily="2" charset="0"/>
                <a:ea typeface="Source Han Sans CN Heavy" panose="020B0500000000000000" pitchFamily="34" charset="-128"/>
                <a:cs typeface="Dubai Medium" panose="020B0503030403030204" pitchFamily="34" charset="-78"/>
              </a:defRPr>
            </a:lvl1pPr>
          </a:lstStyle>
          <a:p>
            <a:r>
              <a:rPr lang="en-US" altLang="zh-CN" sz="2400" dirty="0" smtClean="0">
                <a:solidFill>
                  <a:srgbClr val="5E923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CXL Type2 Device</a:t>
            </a:r>
            <a:endParaRPr lang="en-US" altLang="zh-CN" sz="2400" dirty="0">
              <a:solidFill>
                <a:srgbClr val="5E923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7936164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976528" y="3833989"/>
            <a:ext cx="780021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sz="1400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Type 3 设备是一组内存模块，提供持久、易失或者组合</a:t>
            </a:r>
            <a:r>
              <a:rPr lang="zh-CN" altLang="en-US" sz="1400" dirty="0" smtClean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的远端扩展内存</a:t>
            </a:r>
            <a:r>
              <a:rPr lang="zh-CN" altLang="en-US" sz="1400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en-US" altLang="zh-CN" sz="1400" dirty="0">
              <a:solidFill>
                <a:schemeClr val="tx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400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 .io 和 .mem 协议，Type 3 设备的例子是 Host 的内存</a:t>
            </a:r>
            <a:r>
              <a:rPr lang="zh-CN" altLang="en-US" sz="1400" dirty="0" smtClean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扩展模组；</a:t>
            </a:r>
            <a:endParaRPr lang="en-US" altLang="zh-CN" sz="1400" dirty="0">
              <a:solidFill>
                <a:schemeClr val="tx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400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与Type 2 设备的区别就是没有 </a:t>
            </a:r>
            <a:r>
              <a:rPr lang="zh-CN" altLang="en-US" sz="1400" dirty="0" smtClean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cache；因为</a:t>
            </a:r>
            <a:r>
              <a:rPr lang="zh-CN" altLang="en-US" sz="1400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没有缓存，CPU不需要</a:t>
            </a:r>
            <a:r>
              <a:rPr lang="en-US" altLang="zh-CN" sz="1400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snoop</a:t>
            </a:r>
            <a:r>
              <a:rPr lang="zh-CN" altLang="en-US" sz="1400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设备缓存，可以使用精简的 .mem 协议，主要是从主机发送到内存的简单的读写</a:t>
            </a:r>
            <a:r>
              <a:rPr lang="zh-CN" altLang="en-US" sz="1400" dirty="0" smtClean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请求。</a:t>
            </a:r>
            <a:endParaRPr lang="zh-CN" altLang="en-US" sz="1400" dirty="0">
              <a:solidFill>
                <a:schemeClr val="tx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2494" y="920566"/>
            <a:ext cx="5573411" cy="2671727"/>
          </a:xfrm>
          <a:prstGeom prst="rect">
            <a:avLst/>
          </a:prstGeom>
        </p:spPr>
      </p:pic>
      <p:pic>
        <p:nvPicPr>
          <p:cNvPr id="12" name="Picture 37" descr="Graphical user interface, text, application&#10;&#10;Description automatically generated"/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207746" y="-31296"/>
            <a:ext cx="956697" cy="717733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1335237" y="25243"/>
            <a:ext cx="5155504" cy="59836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>
              <a:lnSpc>
                <a:spcPts val="4500"/>
              </a:lnSpc>
              <a:defRPr kumimoji="1" sz="4800" b="1">
                <a:solidFill>
                  <a:srgbClr val="0B48C2"/>
                </a:solidFill>
                <a:latin typeface="Avenir Black" panose="02000503020000020003" pitchFamily="2" charset="0"/>
                <a:ea typeface="Source Han Sans CN Heavy" panose="020B0500000000000000" pitchFamily="34" charset="-128"/>
                <a:cs typeface="Dubai Medium" panose="020B0503030403030204" pitchFamily="34" charset="-78"/>
              </a:defRPr>
            </a:lvl1pPr>
          </a:lstStyle>
          <a:p>
            <a:r>
              <a:rPr lang="en-US" altLang="zh-CN" sz="2400" dirty="0">
                <a:solidFill>
                  <a:srgbClr val="5E923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CXL </a:t>
            </a:r>
            <a:r>
              <a:rPr lang="en-US" altLang="zh-CN" sz="2400" dirty="0" smtClean="0">
                <a:solidFill>
                  <a:srgbClr val="5E923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Type3 Device</a:t>
            </a:r>
            <a:endParaRPr lang="en-US" altLang="zh-CN" sz="2400" dirty="0">
              <a:solidFill>
                <a:srgbClr val="5E923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2179984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4240298" y="2225555"/>
            <a:ext cx="4071748" cy="66941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>
              <a:lnSpc>
                <a:spcPts val="4500"/>
              </a:lnSpc>
              <a:defRPr kumimoji="1" sz="4800" b="1">
                <a:solidFill>
                  <a:srgbClr val="0B48C2"/>
                </a:solidFill>
                <a:latin typeface="Avenir Black" panose="02000503020000020003" pitchFamily="2" charset="0"/>
                <a:ea typeface="Source Han Sans CN Heavy" panose="020B0500000000000000" pitchFamily="34" charset="-128"/>
                <a:cs typeface="Dubai Medium" panose="020B0503030403030204" pitchFamily="34" charset="-78"/>
              </a:defRPr>
            </a:lvl1pPr>
          </a:lstStyle>
          <a:p>
            <a:r>
              <a:rPr lang="en-US" altLang="zh-CN" sz="3600" dirty="0" smtClean="0">
                <a:solidFill>
                  <a:srgbClr val="5E923D"/>
                </a:solidFill>
              </a:rPr>
              <a:t>CXL Switch &amp; Fabric</a:t>
            </a:r>
            <a:endParaRPr lang="zh-CN" altLang="en-US" sz="3600" dirty="0">
              <a:solidFill>
                <a:srgbClr val="5E923D"/>
              </a:solidFill>
            </a:endParaRPr>
          </a:p>
        </p:txBody>
      </p:sp>
      <p:pic>
        <p:nvPicPr>
          <p:cNvPr id="13" name="Picture 15" descr="Graphical user interface, text, application&#10;&#10;Description automatically generated"/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8000466" y="4404251"/>
            <a:ext cx="956697" cy="71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893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269" y="1036230"/>
            <a:ext cx="8566879" cy="3679226"/>
          </a:xfrm>
          <a:prstGeom prst="rect">
            <a:avLst/>
          </a:prstGeom>
        </p:spPr>
      </p:pic>
      <p:pic>
        <p:nvPicPr>
          <p:cNvPr id="6" name="Picture 37" descr="Graphical user interface, text, application&#10;&#10;Description automatically generated"/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207746" y="-31296"/>
            <a:ext cx="956697" cy="717733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335237" y="25243"/>
            <a:ext cx="5155504" cy="59836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>
              <a:lnSpc>
                <a:spcPts val="4500"/>
              </a:lnSpc>
              <a:defRPr kumimoji="1" sz="4800" b="1">
                <a:solidFill>
                  <a:srgbClr val="0B48C2"/>
                </a:solidFill>
                <a:latin typeface="Avenir Black" panose="02000503020000020003" pitchFamily="2" charset="0"/>
                <a:ea typeface="Source Han Sans CN Heavy" panose="020B0500000000000000" pitchFamily="34" charset="-128"/>
                <a:cs typeface="Dubai Medium" panose="020B0503030403030204" pitchFamily="34" charset="-78"/>
              </a:defRPr>
            </a:lvl1pPr>
          </a:lstStyle>
          <a:p>
            <a:r>
              <a:rPr lang="en-US" altLang="zh-CN" sz="2400" dirty="0" smtClean="0">
                <a:solidFill>
                  <a:srgbClr val="5E923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Binding </a:t>
            </a:r>
            <a:r>
              <a:rPr lang="en-US" altLang="zh-CN" sz="2400" dirty="0">
                <a:solidFill>
                  <a:srgbClr val="5E923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for MLD </a:t>
            </a:r>
            <a:r>
              <a:rPr lang="en-US" altLang="zh-CN" sz="2400" dirty="0" smtClean="0">
                <a:solidFill>
                  <a:srgbClr val="5E923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Device</a:t>
            </a:r>
            <a:endParaRPr lang="en-US" altLang="zh-CN" sz="2400" dirty="0">
              <a:solidFill>
                <a:srgbClr val="5E923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63269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284" y="765134"/>
            <a:ext cx="8097774" cy="4159599"/>
          </a:xfrm>
          <a:prstGeom prst="rect">
            <a:avLst/>
          </a:prstGeom>
        </p:spPr>
      </p:pic>
      <p:pic>
        <p:nvPicPr>
          <p:cNvPr id="4" name="Picture 37" descr="Graphical user interface, text, application&#10;&#10;Description automatically generated"/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207746" y="-31296"/>
            <a:ext cx="956697" cy="717733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350227" y="0"/>
            <a:ext cx="5155504" cy="59836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>
              <a:lnSpc>
                <a:spcPts val="4500"/>
              </a:lnSpc>
              <a:defRPr kumimoji="1" sz="4800" b="1">
                <a:solidFill>
                  <a:srgbClr val="0B48C2"/>
                </a:solidFill>
                <a:latin typeface="Avenir Black" panose="02000503020000020003" pitchFamily="2" charset="0"/>
                <a:ea typeface="Source Han Sans CN Heavy" panose="020B0500000000000000" pitchFamily="34" charset="-128"/>
                <a:cs typeface="Dubai Medium" panose="020B0503030403030204" pitchFamily="34" charset="-78"/>
              </a:defRPr>
            </a:lvl1pPr>
          </a:lstStyle>
          <a:p>
            <a:r>
              <a:rPr lang="en-US" altLang="zh-CN" sz="2400" dirty="0" smtClean="0">
                <a:solidFill>
                  <a:srgbClr val="5E923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Binding Rebind Unbind</a:t>
            </a:r>
            <a:endParaRPr lang="en-US" altLang="zh-CN" sz="2400" dirty="0">
              <a:solidFill>
                <a:srgbClr val="5E923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4851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602" y="1175585"/>
            <a:ext cx="8709011" cy="3546086"/>
          </a:xfrm>
          <a:prstGeom prst="rect">
            <a:avLst/>
          </a:prstGeom>
        </p:spPr>
      </p:pic>
      <p:pic>
        <p:nvPicPr>
          <p:cNvPr id="5" name="Picture 37" descr="Graphical user interface, text, application&#10;&#10;Description automatically generated"/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207746" y="-31296"/>
            <a:ext cx="956697" cy="717733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350227" y="0"/>
            <a:ext cx="5155504" cy="59836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>
              <a:lnSpc>
                <a:spcPts val="4500"/>
              </a:lnSpc>
              <a:defRPr kumimoji="1" sz="4800" b="1">
                <a:solidFill>
                  <a:srgbClr val="0B48C2"/>
                </a:solidFill>
                <a:latin typeface="Avenir Black" panose="02000503020000020003" pitchFamily="2" charset="0"/>
                <a:ea typeface="Source Han Sans CN Heavy" panose="020B0500000000000000" pitchFamily="34" charset="-128"/>
                <a:cs typeface="Dubai Medium" panose="020B0503030403030204" pitchFamily="34" charset="-78"/>
              </a:defRPr>
            </a:lvl1pPr>
          </a:lstStyle>
          <a:p>
            <a:r>
              <a:rPr lang="en-US" altLang="zh-CN" sz="2400" dirty="0" smtClean="0">
                <a:solidFill>
                  <a:srgbClr val="5E923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Fabric Physical and Logical View</a:t>
            </a:r>
            <a:endParaRPr lang="en-US" altLang="zh-CN" sz="2400" dirty="0">
              <a:solidFill>
                <a:srgbClr val="5E923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17693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659" y="913346"/>
            <a:ext cx="4938744" cy="3993941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5625057" y="1440392"/>
            <a:ext cx="336904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• All blue switches are PBR</a:t>
            </a:r>
          </a:p>
          <a:p>
            <a:r>
              <a:rPr lang="en-US" altLang="zh-CN" dirty="0"/>
              <a:t>(Port Based Route) switches</a:t>
            </a:r>
          </a:p>
          <a:p>
            <a:r>
              <a:rPr lang="en-US" altLang="zh-CN" dirty="0"/>
              <a:t>• All blue wires are links</a:t>
            </a:r>
          </a:p>
          <a:p>
            <a:r>
              <a:rPr lang="en-US" altLang="zh-CN" dirty="0"/>
              <a:t>connected two CXL </a:t>
            </a:r>
            <a:r>
              <a:rPr lang="en-US" altLang="zh-CN" dirty="0" smtClean="0"/>
              <a:t>Fabric ports</a:t>
            </a:r>
            <a:endParaRPr lang="en-US" altLang="zh-CN" dirty="0"/>
          </a:p>
          <a:p>
            <a:r>
              <a:rPr lang="en-US" altLang="zh-CN" dirty="0" smtClean="0"/>
              <a:t>• </a:t>
            </a:r>
            <a:r>
              <a:rPr lang="en-US" altLang="zh-CN" dirty="0"/>
              <a:t>Any CPU can access any</a:t>
            </a:r>
          </a:p>
          <a:p>
            <a:r>
              <a:rPr lang="en-US" altLang="zh-CN" dirty="0"/>
              <a:t>device via the fabric</a:t>
            </a:r>
          </a:p>
          <a:p>
            <a:r>
              <a:rPr lang="en-US" altLang="zh-CN" dirty="0"/>
              <a:t>• FM programs the PBR</a:t>
            </a:r>
          </a:p>
          <a:p>
            <a:r>
              <a:rPr lang="en-US" altLang="zh-CN" dirty="0"/>
              <a:t>routing table in all switches</a:t>
            </a:r>
            <a:endParaRPr lang="zh-CN" altLang="en-US" dirty="0"/>
          </a:p>
        </p:txBody>
      </p:sp>
      <p:pic>
        <p:nvPicPr>
          <p:cNvPr id="8" name="Picture 37" descr="Graphical user interface, text, application&#10;&#10;Description automatically generated"/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207746" y="-31296"/>
            <a:ext cx="956697" cy="717733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350227" y="0"/>
            <a:ext cx="5155504" cy="66941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>
              <a:lnSpc>
                <a:spcPts val="4500"/>
              </a:lnSpc>
              <a:defRPr kumimoji="1" sz="4800" b="1">
                <a:solidFill>
                  <a:srgbClr val="0B48C2"/>
                </a:solidFill>
                <a:latin typeface="Avenir Black" panose="02000503020000020003" pitchFamily="2" charset="0"/>
                <a:ea typeface="Source Han Sans CN Heavy" panose="020B0500000000000000" pitchFamily="34" charset="-128"/>
                <a:cs typeface="Dubai Medium" panose="020B0503030403030204" pitchFamily="34" charset="-78"/>
              </a:defRPr>
            </a:lvl1pPr>
          </a:lstStyle>
          <a:p>
            <a:r>
              <a:rPr lang="en-US" altLang="zh-CN" sz="2400" dirty="0" smtClean="0">
                <a:solidFill>
                  <a:srgbClr val="5E923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Mesh Topology</a:t>
            </a:r>
            <a:endParaRPr lang="en-US" altLang="zh-CN" sz="2400" dirty="0">
              <a:solidFill>
                <a:srgbClr val="5E923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03222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4240298" y="2225555"/>
            <a:ext cx="4071748" cy="66941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>
              <a:lnSpc>
                <a:spcPts val="4500"/>
              </a:lnSpc>
              <a:defRPr kumimoji="1" sz="4800" b="1">
                <a:solidFill>
                  <a:srgbClr val="0B48C2"/>
                </a:solidFill>
                <a:latin typeface="Avenir Black" panose="02000503020000020003" pitchFamily="2" charset="0"/>
                <a:ea typeface="Source Han Sans CN Heavy" panose="020B0500000000000000" pitchFamily="34" charset="-128"/>
                <a:cs typeface="Dubai Medium" panose="020B0503030403030204" pitchFamily="34" charset="-78"/>
              </a:defRPr>
            </a:lvl1pPr>
          </a:lstStyle>
          <a:p>
            <a:r>
              <a:rPr lang="en-US" altLang="zh-CN" sz="3600" dirty="0" smtClean="0">
                <a:solidFill>
                  <a:srgbClr val="5E923D"/>
                </a:solidFill>
              </a:rPr>
              <a:t>CXL RAS &amp; IDE</a:t>
            </a:r>
            <a:endParaRPr lang="zh-CN" altLang="en-US" sz="3600" dirty="0">
              <a:solidFill>
                <a:srgbClr val="5E923D"/>
              </a:solidFill>
            </a:endParaRPr>
          </a:p>
        </p:txBody>
      </p:sp>
      <p:pic>
        <p:nvPicPr>
          <p:cNvPr id="13" name="Picture 15" descr="Graphical user interface, text, application&#10;&#10;Description automatically generated"/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8000466" y="4404251"/>
            <a:ext cx="956697" cy="71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950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80340" y="3292705"/>
            <a:ext cx="4283314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14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在</a:t>
            </a:r>
            <a:r>
              <a:rPr lang="zh-CN" altLang="zh-CN" sz="1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过去的十多年中，</a:t>
            </a:r>
            <a:r>
              <a:rPr lang="en-US" altLang="zh-CN" sz="1400" dirty="0">
                <a:latin typeface="Times New Roman" panose="02020603050405020304" pitchFamily="18" charset="0"/>
                <a:ea typeface="宋体" panose="02010600030101010101" pitchFamily="2" charset="-122"/>
              </a:rPr>
              <a:t>CPU</a:t>
            </a:r>
            <a:r>
              <a:rPr lang="zh-CN" altLang="zh-CN" sz="1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的内核越来越多，</a:t>
            </a:r>
            <a:r>
              <a:rPr lang="zh-CN" altLang="zh-CN" sz="14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但</a:t>
            </a:r>
            <a:r>
              <a:rPr lang="zh-CN" altLang="en-US" sz="14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每个内核的内存</a:t>
            </a:r>
            <a:r>
              <a:rPr lang="zh-CN" altLang="zh-CN" sz="14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带宽</a:t>
            </a:r>
            <a:r>
              <a:rPr lang="zh-CN" altLang="en-US" sz="14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确越来越小</a:t>
            </a:r>
            <a:r>
              <a:rPr lang="zh-CN" altLang="zh-CN" sz="14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r>
              <a:rPr lang="zh-CN" altLang="zh-CN" sz="1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相比之下，内存和存储设备的带宽在同一时期增加了</a:t>
            </a:r>
            <a:r>
              <a:rPr lang="en-US" altLang="zh-CN" sz="1400" dirty="0">
                <a:latin typeface="Times New Roman" panose="02020603050405020304" pitchFamily="18" charset="0"/>
                <a:ea typeface="宋体" panose="02010600030101010101" pitchFamily="2" charset="-122"/>
              </a:rPr>
              <a:t>2-3</a:t>
            </a:r>
            <a:r>
              <a:rPr lang="zh-CN" altLang="zh-CN" sz="1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个</a:t>
            </a:r>
            <a:r>
              <a:rPr lang="zh-CN" altLang="zh-CN" sz="14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数量级</a:t>
            </a:r>
            <a:r>
              <a:rPr lang="zh-CN" altLang="en-US" sz="1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1400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CPU</a:t>
            </a:r>
            <a:r>
              <a:rPr lang="zh-CN" altLang="zh-CN" sz="1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无法发挥真正的性能。目前有两种方式可以将更多的内存附加到加速器上，一种是添加更多的</a:t>
            </a:r>
            <a:r>
              <a:rPr lang="en-US" altLang="zh-CN" sz="1400" dirty="0">
                <a:latin typeface="Times New Roman" panose="02020603050405020304" pitchFamily="18" charset="0"/>
                <a:ea typeface="宋体" panose="02010600030101010101" pitchFamily="2" charset="-122"/>
              </a:rPr>
              <a:t>DDR</a:t>
            </a:r>
            <a:r>
              <a:rPr lang="zh-CN" altLang="zh-CN" sz="1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内存通道以支持更多模块，另一种是将其直接集成到加速器或</a:t>
            </a:r>
            <a:r>
              <a:rPr lang="en-US" altLang="zh-CN" sz="1400" dirty="0">
                <a:latin typeface="Times New Roman" panose="02020603050405020304" pitchFamily="18" charset="0"/>
                <a:ea typeface="宋体" panose="02010600030101010101" pitchFamily="2" charset="-122"/>
              </a:rPr>
              <a:t>CPU</a:t>
            </a:r>
            <a:r>
              <a:rPr lang="zh-CN" altLang="zh-CN" sz="1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封装中，但</a:t>
            </a:r>
            <a:r>
              <a:rPr lang="en-US" altLang="zh-CN" sz="1400" dirty="0">
                <a:latin typeface="Times New Roman" panose="02020603050405020304" pitchFamily="18" charset="0"/>
                <a:ea typeface="宋体" panose="02010600030101010101" pitchFamily="2" charset="-122"/>
              </a:rPr>
              <a:t>CXL</a:t>
            </a:r>
            <a:r>
              <a:rPr lang="zh-CN" altLang="zh-CN" sz="1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的出现将带来变化。</a:t>
            </a:r>
            <a:endParaRPr lang="zh-CN" altLang="en-US" sz="1400" dirty="0"/>
          </a:p>
        </p:txBody>
      </p:sp>
      <p:sp>
        <p:nvSpPr>
          <p:cNvPr id="5" name="文本框 4"/>
          <p:cNvSpPr txBox="1"/>
          <p:nvPr/>
        </p:nvSpPr>
        <p:spPr>
          <a:xfrm>
            <a:off x="1243752" y="-23801"/>
            <a:ext cx="3522689" cy="604653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>
              <a:lnSpc>
                <a:spcPts val="4500"/>
              </a:lnSpc>
              <a:defRPr kumimoji="1" sz="4800" b="1">
                <a:solidFill>
                  <a:srgbClr val="0B48C2"/>
                </a:solidFill>
                <a:latin typeface="Avenir Black" panose="02000503020000020003" pitchFamily="2" charset="0"/>
                <a:ea typeface="Source Han Sans CN Heavy" panose="020B0500000000000000" pitchFamily="34" charset="-128"/>
                <a:cs typeface="Dubai Medium" panose="020B0503030403030204" pitchFamily="34" charset="-78"/>
              </a:defRPr>
            </a:lvl1pPr>
          </a:lstStyle>
          <a:p>
            <a:r>
              <a:rPr lang="zh-CN" altLang="en-US" sz="2400" dirty="0" smtClean="0">
                <a:solidFill>
                  <a:srgbClr val="5E923D"/>
                </a:solidFill>
              </a:rPr>
              <a:t>背景 </a:t>
            </a:r>
            <a:endParaRPr lang="zh-CN" altLang="en-US" sz="2400" dirty="0">
              <a:solidFill>
                <a:srgbClr val="5E923D"/>
              </a:solidFill>
            </a:endParaRPr>
          </a:p>
        </p:txBody>
      </p:sp>
      <p:pic>
        <p:nvPicPr>
          <p:cNvPr id="6" name="Picture 37" descr="Graphical user interface, text, application&#10;&#10;Description automatically generated"/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207746" y="-31296"/>
            <a:ext cx="956697" cy="71773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094" y="833471"/>
            <a:ext cx="3671806" cy="220661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2002" y="367938"/>
            <a:ext cx="3486524" cy="2924767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5059180" y="3400426"/>
            <a:ext cx="3904938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DDR DRAM</a:t>
            </a:r>
            <a:r>
              <a:rPr lang="zh-CN" altLang="en-US" sz="1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及以上的易失性存储</a:t>
            </a:r>
            <a:r>
              <a:rPr lang="en-US" altLang="zh-CN" sz="1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CPU</a:t>
            </a:r>
            <a:r>
              <a:rPr lang="zh-CN" altLang="en-US" sz="1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可以通过</a:t>
            </a:r>
            <a:r>
              <a:rPr lang="en-US" altLang="zh-CN" sz="1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load/store</a:t>
            </a:r>
            <a:r>
              <a:rPr lang="zh-CN" altLang="en-US" sz="1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指令直接访问，而</a:t>
            </a:r>
            <a:r>
              <a:rPr lang="en-US" altLang="zh-CN" sz="14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NAND SSD</a:t>
            </a:r>
            <a:r>
              <a:rPr lang="zh-CN" altLang="en-US" sz="1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及以下的非易失性存储</a:t>
            </a:r>
            <a:r>
              <a:rPr lang="en-US" altLang="zh-CN" sz="1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CPU</a:t>
            </a:r>
            <a:r>
              <a:rPr lang="zh-CN" altLang="en-US" sz="1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无法直接访问，需要先加载到易失性存储中，可以看出</a:t>
            </a:r>
            <a:r>
              <a:rPr lang="en-US" altLang="zh-CN" sz="1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DRAM</a:t>
            </a:r>
            <a:r>
              <a:rPr lang="zh-CN" altLang="en-US" sz="1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与</a:t>
            </a:r>
            <a:r>
              <a:rPr lang="en-US" altLang="zh-CN" sz="1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SSD</a:t>
            </a:r>
            <a:r>
              <a:rPr lang="zh-CN" altLang="en-US" sz="1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之间存在巨大的性能鸿沟，在访问时延上出现了跳</a:t>
            </a:r>
            <a:r>
              <a:rPr lang="zh-CN" altLang="en-US" sz="14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变。</a:t>
            </a:r>
            <a:r>
              <a:rPr lang="en-US" altLang="zh-CN" sz="14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CXL</a:t>
            </a:r>
            <a:r>
              <a:rPr lang="zh-CN" altLang="en-US" sz="14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的出现增加了存储层级。</a:t>
            </a:r>
            <a:endParaRPr lang="zh-CN" altLang="en-US" sz="14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4878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357" y="656853"/>
            <a:ext cx="4609476" cy="3748873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5036694" y="463736"/>
            <a:ext cx="3987385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b="1" dirty="0" smtClean="0"/>
              <a:t>• Boot-time tasks</a:t>
            </a:r>
            <a:r>
              <a:rPr lang="en-US" altLang="zh-CN" sz="1600" dirty="0" smtClean="0"/>
              <a:t/>
            </a:r>
            <a:br>
              <a:rPr lang="en-US" altLang="zh-CN" sz="1600" dirty="0" smtClean="0"/>
            </a:br>
            <a:r>
              <a:rPr lang="en-US" altLang="zh-CN" sz="1400" dirty="0" smtClean="0"/>
              <a:t>• OS must request and be granted “Memory</a:t>
            </a:r>
            <a:br>
              <a:rPr lang="en-US" altLang="zh-CN" sz="1400" dirty="0" smtClean="0"/>
            </a:br>
            <a:r>
              <a:rPr lang="en-US" altLang="zh-CN" sz="1400" dirty="0" smtClean="0"/>
              <a:t>Error reporting” control.</a:t>
            </a:r>
            <a:br>
              <a:rPr lang="en-US" altLang="zh-CN" sz="1400" dirty="0" smtClean="0"/>
            </a:br>
            <a:r>
              <a:rPr lang="en-US" altLang="zh-CN" sz="1400" dirty="0" smtClean="0"/>
              <a:t>• OS may load a “CXL Memory Device” driver</a:t>
            </a:r>
            <a:br>
              <a:rPr lang="en-US" altLang="zh-CN" sz="1400" dirty="0" smtClean="0"/>
            </a:br>
            <a:r>
              <a:rPr lang="en-US" altLang="zh-CN" sz="1400" dirty="0" smtClean="0"/>
              <a:t>to manage the Device/Component</a:t>
            </a:r>
            <a:br>
              <a:rPr lang="en-US" altLang="zh-CN" sz="1400" dirty="0" smtClean="0"/>
            </a:br>
            <a:r>
              <a:rPr lang="en-US" altLang="zh-CN" sz="1400" dirty="0" smtClean="0"/>
              <a:t>• OS may load a “CXL Event” service driver. </a:t>
            </a:r>
            <a:br>
              <a:rPr lang="en-US" altLang="zh-CN" sz="1400" dirty="0" smtClean="0"/>
            </a:br>
            <a:r>
              <a:rPr lang="en-US" altLang="zh-CN" sz="1200" dirty="0" smtClean="0"/>
              <a:t>• Leverage “CXL Memory Device” driver to</a:t>
            </a:r>
            <a:br>
              <a:rPr lang="en-US" altLang="zh-CN" sz="1200" dirty="0" smtClean="0"/>
            </a:br>
            <a:r>
              <a:rPr lang="en-US" altLang="zh-CN" sz="1200" dirty="0" smtClean="0"/>
              <a:t>interact with mailbox, etc.</a:t>
            </a:r>
            <a:br>
              <a:rPr lang="en-US" altLang="zh-CN" sz="1200" dirty="0" smtClean="0"/>
            </a:br>
            <a:r>
              <a:rPr lang="en-US" altLang="zh-CN" sz="1200" dirty="0" smtClean="0"/>
              <a:t>• Enable polling timers and MSI/MSI-X</a:t>
            </a:r>
            <a:br>
              <a:rPr lang="en-US" altLang="zh-CN" sz="1200" dirty="0" smtClean="0"/>
            </a:br>
            <a:r>
              <a:rPr lang="en-US" altLang="zh-CN" sz="1200" dirty="0" smtClean="0"/>
              <a:t>interrupts for Events</a:t>
            </a:r>
          </a:p>
          <a:p>
            <a:r>
              <a:rPr lang="en-US" altLang="zh-CN" sz="1200" dirty="0" smtClean="0"/>
              <a:t/>
            </a:r>
            <a:br>
              <a:rPr lang="en-US" altLang="zh-CN" sz="1200" dirty="0" smtClean="0"/>
            </a:br>
            <a:r>
              <a:rPr lang="en-US" altLang="zh-CN" sz="1600" b="1" dirty="0" smtClean="0"/>
              <a:t>• Run-time tasks</a:t>
            </a:r>
            <a:r>
              <a:rPr lang="en-US" altLang="zh-CN" sz="1600" dirty="0" smtClean="0"/>
              <a:t/>
            </a:r>
            <a:br>
              <a:rPr lang="en-US" altLang="zh-CN" sz="1600" dirty="0" smtClean="0"/>
            </a:br>
            <a:r>
              <a:rPr lang="en-US" altLang="zh-CN" sz="1400" dirty="0" smtClean="0"/>
              <a:t>• Event driver handlers will execute mailbox</a:t>
            </a:r>
            <a:br>
              <a:rPr lang="en-US" altLang="zh-CN" sz="1400" dirty="0" smtClean="0"/>
            </a:br>
            <a:r>
              <a:rPr lang="en-US" altLang="zh-CN" sz="1400" dirty="0" smtClean="0"/>
              <a:t>commands to get and clear records.</a:t>
            </a:r>
            <a:br>
              <a:rPr lang="en-US" altLang="zh-CN" sz="1400" dirty="0" smtClean="0"/>
            </a:br>
            <a:r>
              <a:rPr lang="en-US" altLang="zh-CN" sz="1400" dirty="0" smtClean="0"/>
              <a:t>• Event driver will parse records and report</a:t>
            </a:r>
            <a:br>
              <a:rPr lang="en-US" altLang="zh-CN" sz="1400" dirty="0" smtClean="0"/>
            </a:br>
            <a:r>
              <a:rPr lang="en-US" altLang="zh-CN" sz="1400" dirty="0" smtClean="0"/>
              <a:t>to user.</a:t>
            </a:r>
            <a:br>
              <a:rPr lang="en-US" altLang="zh-CN" sz="1400" dirty="0" smtClean="0"/>
            </a:br>
            <a:r>
              <a:rPr lang="en-US" altLang="zh-CN" sz="1400" dirty="0" smtClean="0"/>
              <a:t>• Event driver may call other OS facilities to</a:t>
            </a:r>
            <a:br>
              <a:rPr lang="en-US" altLang="zh-CN" sz="1400" dirty="0" smtClean="0"/>
            </a:br>
            <a:r>
              <a:rPr lang="en-US" altLang="zh-CN" sz="1400" dirty="0" smtClean="0"/>
              <a:t>act on error information.</a:t>
            </a:r>
            <a:r>
              <a:rPr lang="en-US" altLang="zh-CN" dirty="0"/>
              <a:t/>
            </a:r>
            <a:br>
              <a:rPr lang="en-US" altLang="zh-CN" dirty="0"/>
            </a:br>
            <a:endParaRPr lang="zh-CN" altLang="en-US" dirty="0"/>
          </a:p>
        </p:txBody>
      </p:sp>
      <p:pic>
        <p:nvPicPr>
          <p:cNvPr id="7" name="Picture 37" descr="Graphical user interface, text, application&#10;&#10;Description automatically generated"/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207746" y="-31296"/>
            <a:ext cx="956697" cy="717733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50227" y="0"/>
            <a:ext cx="5155504" cy="59836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>
              <a:lnSpc>
                <a:spcPts val="4500"/>
              </a:lnSpc>
              <a:defRPr kumimoji="1" sz="4800" b="1">
                <a:solidFill>
                  <a:srgbClr val="0B48C2"/>
                </a:solidFill>
                <a:latin typeface="Avenir Black" panose="02000503020000020003" pitchFamily="2" charset="0"/>
                <a:ea typeface="Source Han Sans CN Heavy" panose="020B0500000000000000" pitchFamily="34" charset="-128"/>
                <a:cs typeface="Dubai Medium" panose="020B0503030403030204" pitchFamily="34" charset="-78"/>
              </a:defRPr>
            </a:lvl1pPr>
          </a:lstStyle>
          <a:p>
            <a:r>
              <a:rPr lang="en-US" altLang="zh-CN" sz="2400" dirty="0" smtClean="0">
                <a:solidFill>
                  <a:srgbClr val="5E923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CXL 2.0 RAS</a:t>
            </a:r>
            <a:endParaRPr lang="en-US" altLang="zh-CN" sz="2400" dirty="0">
              <a:solidFill>
                <a:srgbClr val="5E923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76973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537" y="1250819"/>
            <a:ext cx="8924925" cy="3076575"/>
          </a:xfrm>
          <a:prstGeom prst="rect">
            <a:avLst/>
          </a:prstGeom>
        </p:spPr>
      </p:pic>
      <p:pic>
        <p:nvPicPr>
          <p:cNvPr id="5" name="Picture 37" descr="Graphical user interface, text, application&#10;&#10;Description automatically generated"/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207746" y="-31296"/>
            <a:ext cx="956697" cy="717733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350227" y="0"/>
            <a:ext cx="5155504" cy="59836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>
              <a:lnSpc>
                <a:spcPts val="4500"/>
              </a:lnSpc>
              <a:defRPr kumimoji="1" sz="4800" b="1">
                <a:solidFill>
                  <a:srgbClr val="0B48C2"/>
                </a:solidFill>
                <a:latin typeface="Avenir Black" panose="02000503020000020003" pitchFamily="2" charset="0"/>
                <a:ea typeface="Source Han Sans CN Heavy" panose="020B0500000000000000" pitchFamily="34" charset="-128"/>
                <a:cs typeface="Dubai Medium" panose="020B0503030403030204" pitchFamily="34" charset="-78"/>
              </a:defRPr>
            </a:lvl1pPr>
          </a:lstStyle>
          <a:p>
            <a:r>
              <a:rPr lang="en-US" altLang="zh-CN" sz="2400" dirty="0" smtClean="0">
                <a:solidFill>
                  <a:srgbClr val="5E923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CXL 2.0 RAS</a:t>
            </a:r>
            <a:endParaRPr lang="en-US" altLang="zh-CN" sz="2400" dirty="0">
              <a:solidFill>
                <a:srgbClr val="5E923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34275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297" y="816896"/>
            <a:ext cx="8313065" cy="4008154"/>
          </a:xfrm>
          <a:prstGeom prst="rect">
            <a:avLst/>
          </a:prstGeom>
        </p:spPr>
      </p:pic>
      <p:pic>
        <p:nvPicPr>
          <p:cNvPr id="4" name="Picture 37" descr="Graphical user interface, text, application&#10;&#10;Description automatically generated"/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207746" y="-31296"/>
            <a:ext cx="956697" cy="717733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350227" y="0"/>
            <a:ext cx="5155504" cy="59836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>
              <a:lnSpc>
                <a:spcPts val="4500"/>
              </a:lnSpc>
              <a:defRPr kumimoji="1" sz="4800" b="1">
                <a:solidFill>
                  <a:srgbClr val="0B48C2"/>
                </a:solidFill>
                <a:latin typeface="Avenir Black" panose="02000503020000020003" pitchFamily="2" charset="0"/>
                <a:ea typeface="Source Han Sans CN Heavy" panose="020B0500000000000000" pitchFamily="34" charset="-128"/>
                <a:cs typeface="Dubai Medium" panose="020B0503030403030204" pitchFamily="34" charset="-78"/>
              </a:defRPr>
            </a:lvl1pPr>
          </a:lstStyle>
          <a:p>
            <a:r>
              <a:rPr lang="en-US" altLang="zh-CN" sz="2400" dirty="0" smtClean="0">
                <a:solidFill>
                  <a:srgbClr val="5E923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CXL IDE</a:t>
            </a:r>
            <a:endParaRPr lang="en-US" altLang="zh-CN" sz="2400" dirty="0">
              <a:solidFill>
                <a:srgbClr val="5E923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98144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4240298" y="2225555"/>
            <a:ext cx="4071748" cy="66941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>
              <a:lnSpc>
                <a:spcPts val="4500"/>
              </a:lnSpc>
              <a:defRPr kumimoji="1" sz="4800" b="1">
                <a:solidFill>
                  <a:srgbClr val="0B48C2"/>
                </a:solidFill>
                <a:latin typeface="Avenir Black" panose="02000503020000020003" pitchFamily="2" charset="0"/>
                <a:ea typeface="Source Han Sans CN Heavy" panose="020B0500000000000000" pitchFamily="34" charset="-128"/>
                <a:cs typeface="Dubai Medium" panose="020B0503030403030204" pitchFamily="34" charset="-78"/>
              </a:defRPr>
            </a:lvl1pPr>
          </a:lstStyle>
          <a:p>
            <a:r>
              <a:rPr lang="en-US" altLang="zh-CN" sz="3600" dirty="0">
                <a:solidFill>
                  <a:srgbClr val="5E923D"/>
                </a:solidFill>
              </a:rPr>
              <a:t>CXL Initialization</a:t>
            </a:r>
            <a:endParaRPr lang="zh-CN" altLang="en-US" sz="3600" dirty="0">
              <a:solidFill>
                <a:srgbClr val="5E923D"/>
              </a:solidFill>
            </a:endParaRPr>
          </a:p>
        </p:txBody>
      </p:sp>
      <p:pic>
        <p:nvPicPr>
          <p:cNvPr id="13" name="Picture 15" descr="Graphical user interface, text, application&#10;&#10;Description automatically generated"/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8000466" y="4404251"/>
            <a:ext cx="956697" cy="71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73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Picture 37" descr="Graphical user interface, text, application&#10;&#10;Description automatically generated"/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207746" y="-31296"/>
            <a:ext cx="956697" cy="717733"/>
          </a:xfrm>
          <a:prstGeom prst="rect">
            <a:avLst/>
          </a:prstGeom>
        </p:spPr>
      </p:pic>
      <p:sp>
        <p:nvSpPr>
          <p:cNvPr id="131" name="文本框 130"/>
          <p:cNvSpPr txBox="1"/>
          <p:nvPr/>
        </p:nvSpPr>
        <p:spPr>
          <a:xfrm>
            <a:off x="1335237" y="25243"/>
            <a:ext cx="5155504" cy="59836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>
              <a:lnSpc>
                <a:spcPts val="4500"/>
              </a:lnSpc>
              <a:defRPr kumimoji="1" sz="4800" b="1">
                <a:solidFill>
                  <a:srgbClr val="0B48C2"/>
                </a:solidFill>
                <a:latin typeface="Avenir Black" panose="02000503020000020003" pitchFamily="2" charset="0"/>
                <a:ea typeface="Source Han Sans CN Heavy" panose="020B0500000000000000" pitchFamily="34" charset="-128"/>
                <a:cs typeface="Dubai Medium" panose="020B0503030403030204" pitchFamily="34" charset="-78"/>
              </a:defRPr>
            </a:lvl1pPr>
          </a:lstStyle>
          <a:p>
            <a:r>
              <a:rPr lang="en-US" altLang="zh-CN" sz="2400" dirty="0">
                <a:solidFill>
                  <a:srgbClr val="5E923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CXL </a:t>
            </a:r>
            <a:r>
              <a:rPr lang="en-US" altLang="zh-CN" sz="2400" dirty="0" smtClean="0">
                <a:solidFill>
                  <a:srgbClr val="5E923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Initialization Flow</a:t>
            </a:r>
            <a:endParaRPr lang="en-US" altLang="zh-CN" sz="2400" dirty="0">
              <a:solidFill>
                <a:srgbClr val="5E923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683" y="686437"/>
            <a:ext cx="8363591" cy="4195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02066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6937" y="810445"/>
            <a:ext cx="5624048" cy="1171676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62005" y="2172373"/>
            <a:ext cx="7797379" cy="288155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defTabSz="1828754">
              <a:lnSpc>
                <a:spcPct val="150000"/>
              </a:lnSpc>
            </a:pPr>
            <a:r>
              <a:rPr lang="en-US" sz="1350" dirty="0"/>
              <a:t>During link training, the Down Stream Port initials Flex Bus Mode negotiation via the </a:t>
            </a:r>
            <a:r>
              <a:rPr lang="en-US" sz="1350" dirty="0" err="1"/>
              <a:t>PCIe</a:t>
            </a:r>
            <a:r>
              <a:rPr lang="en-US" sz="1350" dirty="0"/>
              <a:t> Alternate Protocol Negotiation mechanism (LTSSM.APN). </a:t>
            </a:r>
          </a:p>
          <a:p>
            <a:pPr defTabSz="1828754">
              <a:lnSpc>
                <a:spcPct val="150000"/>
              </a:lnSpc>
            </a:pPr>
            <a:r>
              <a:rPr lang="en-US" sz="1350" dirty="0"/>
              <a:t>1, The Down Stream Port initiates the negotiation process by sending TS1 </a:t>
            </a:r>
            <a:r>
              <a:rPr lang="en-US" sz="1350" dirty="0" err="1"/>
              <a:t>OrderSets</a:t>
            </a:r>
            <a:r>
              <a:rPr lang="en-US" sz="1350" dirty="0"/>
              <a:t> advertising its Flex Bus capabilities. </a:t>
            </a:r>
            <a:r>
              <a:rPr lang="en-US" altLang="zh-CN" sz="1350" dirty="0" err="1"/>
              <a:t>Dp</a:t>
            </a:r>
            <a:r>
              <a:rPr lang="zh-CN" altLang="en-US" sz="1350" dirty="0"/>
              <a:t>通过发送</a:t>
            </a:r>
            <a:r>
              <a:rPr lang="en-US" altLang="zh-CN" sz="1350" dirty="0"/>
              <a:t>TS1 </a:t>
            </a:r>
            <a:r>
              <a:rPr lang="en-US" altLang="zh-CN" sz="1350" dirty="0" err="1"/>
              <a:t>OrderSets</a:t>
            </a:r>
            <a:r>
              <a:rPr lang="zh-CN" altLang="en-US" sz="1350" dirty="0"/>
              <a:t>开始协商过程，展示他的</a:t>
            </a:r>
            <a:r>
              <a:rPr lang="en-US" altLang="zh-CN" sz="1350" dirty="0" err="1"/>
              <a:t>FlexBus</a:t>
            </a:r>
            <a:r>
              <a:rPr lang="zh-CN" altLang="en-US" sz="1350" dirty="0"/>
              <a:t>能力</a:t>
            </a:r>
            <a:endParaRPr lang="en-US" sz="1350" dirty="0"/>
          </a:p>
          <a:p>
            <a:pPr defTabSz="1828754">
              <a:lnSpc>
                <a:spcPct val="150000"/>
              </a:lnSpc>
            </a:pPr>
            <a:r>
              <a:rPr lang="en-US" sz="1350" dirty="0"/>
              <a:t>2, The Upstream Port responds with a proposal based on its own capabilities and those advertised by the host. </a:t>
            </a:r>
            <a:r>
              <a:rPr lang="en-US" altLang="zh-CN" sz="1350" dirty="0"/>
              <a:t>Up</a:t>
            </a:r>
            <a:r>
              <a:rPr lang="zh-CN" altLang="en-US" sz="1350" dirty="0"/>
              <a:t>根据自身功能和</a:t>
            </a:r>
            <a:r>
              <a:rPr lang="en-US" altLang="zh-CN" sz="1350" dirty="0"/>
              <a:t>host</a:t>
            </a:r>
            <a:r>
              <a:rPr lang="zh-CN" altLang="en-US" sz="1350" dirty="0"/>
              <a:t>的请求进行响应</a:t>
            </a:r>
            <a:endParaRPr lang="en-US" sz="1350" dirty="0"/>
          </a:p>
          <a:p>
            <a:pPr defTabSz="1828754">
              <a:lnSpc>
                <a:spcPct val="150000"/>
              </a:lnSpc>
            </a:pPr>
            <a:r>
              <a:rPr lang="en-US" sz="1350" dirty="0"/>
              <a:t>3, The host communicates the final decision of which capabilities to enable by sending modified TS2 Ordered Sets before or during </a:t>
            </a:r>
            <a:r>
              <a:rPr lang="en-US" sz="1350" dirty="0" err="1"/>
              <a:t>Configuration.Complete</a:t>
            </a:r>
            <a:r>
              <a:rPr lang="en-US" sz="1350" dirty="0"/>
              <a:t>. To Operate in CXL mode, the link speed must be at least 8 GT/s. </a:t>
            </a:r>
            <a:r>
              <a:rPr lang="en-US" altLang="zh-CN" sz="1350" dirty="0"/>
              <a:t>Host</a:t>
            </a:r>
            <a:r>
              <a:rPr lang="zh-CN" altLang="en-US" sz="1350" dirty="0"/>
              <a:t>会最终决定启用哪种功能</a:t>
            </a:r>
            <a:endParaRPr lang="en-US" sz="1350" dirty="0">
              <a:sym typeface="Helvetica Neue"/>
            </a:endParaRPr>
          </a:p>
        </p:txBody>
      </p:sp>
      <p:pic>
        <p:nvPicPr>
          <p:cNvPr id="6" name="Picture 37" descr="Graphical user interface, text, application&#10;&#10;Description automatically generated"/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207746" y="-31296"/>
            <a:ext cx="956697" cy="717733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335237" y="25243"/>
            <a:ext cx="5155504" cy="59836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>
              <a:lnSpc>
                <a:spcPts val="4500"/>
              </a:lnSpc>
              <a:defRPr kumimoji="1" sz="4800" b="1">
                <a:solidFill>
                  <a:srgbClr val="0B48C2"/>
                </a:solidFill>
                <a:latin typeface="Avenir Black" panose="02000503020000020003" pitchFamily="2" charset="0"/>
                <a:ea typeface="Source Han Sans CN Heavy" panose="020B0500000000000000" pitchFamily="34" charset="-128"/>
                <a:cs typeface="Dubai Medium" panose="020B0503030403030204" pitchFamily="34" charset="-78"/>
              </a:defRPr>
            </a:lvl1pPr>
          </a:lstStyle>
          <a:p>
            <a:r>
              <a:rPr lang="en-US" altLang="zh-CN" sz="2400" dirty="0" smtClean="0">
                <a:solidFill>
                  <a:srgbClr val="5E923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Flex Bus Mode Negotiation</a:t>
            </a:r>
            <a:endParaRPr lang="en-US" altLang="zh-CN" sz="2400" dirty="0">
              <a:solidFill>
                <a:srgbClr val="5E923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8885059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圆角矩形 2"/>
          <p:cNvSpPr/>
          <p:nvPr/>
        </p:nvSpPr>
        <p:spPr>
          <a:xfrm>
            <a:off x="472622" y="1390658"/>
            <a:ext cx="2170590" cy="544830"/>
          </a:xfrm>
          <a:prstGeom prst="round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algn="ctr" defTabSz="619125" hangingPunct="0"/>
            <a:r>
              <a:rPr lang="en-US" sz="1350" dirty="0">
                <a:solidFill>
                  <a:srgbClr val="FFFFFF"/>
                </a:solidFill>
                <a:latin typeface="Lucida Sans" panose="020B0602030504020204" pitchFamily="34" charset="0"/>
                <a:ea typeface="Helvetica Neue Medium"/>
                <a:cs typeface="Helvetica Neue Medium"/>
                <a:sym typeface="Helvetica Neue Medium"/>
              </a:rPr>
              <a:t>CXL Detect after </a:t>
            </a:r>
            <a:r>
              <a:rPr lang="en-US" sz="1350" dirty="0" err="1">
                <a:solidFill>
                  <a:srgbClr val="FFFFFF"/>
                </a:solidFill>
                <a:latin typeface="Lucida Sans" panose="020B0602030504020204" pitchFamily="34" charset="0"/>
                <a:ea typeface="Helvetica Neue Medium"/>
                <a:cs typeface="Helvetica Neue Medium"/>
                <a:sym typeface="Helvetica Neue Medium"/>
              </a:rPr>
              <a:t>LinkTraining</a:t>
            </a:r>
            <a:endParaRPr lang="en-US" sz="1350" dirty="0">
              <a:solidFill>
                <a:srgbClr val="FFFFFF"/>
              </a:solidFill>
              <a:latin typeface="Lucida Sans" panose="020B0602030504020204" pitchFamily="34" charset="0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2970690" y="1293333"/>
            <a:ext cx="2728774" cy="314980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algn="ctr" defTabSz="619125" hangingPunct="0"/>
            <a:r>
              <a:rPr lang="en-US" sz="1350" dirty="0">
                <a:solidFill>
                  <a:srgbClr val="FFFFFF"/>
                </a:solidFill>
                <a:latin typeface="Lucida Sans" panose="020B0602030504020204" pitchFamily="34" charset="0"/>
                <a:ea typeface="Helvetica Neue Medium"/>
                <a:cs typeface="Helvetica Neue Medium"/>
                <a:sym typeface="Helvetica Neue Medium"/>
              </a:rPr>
              <a:t>Detect any CXL Stack </a:t>
            </a:r>
          </a:p>
        </p:txBody>
      </p:sp>
      <p:sp>
        <p:nvSpPr>
          <p:cNvPr id="5" name="圆角矩形 4"/>
          <p:cNvSpPr/>
          <p:nvPr/>
        </p:nvSpPr>
        <p:spPr>
          <a:xfrm>
            <a:off x="2970690" y="1777998"/>
            <a:ext cx="2728774" cy="314980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algn="ctr" defTabSz="619125" hangingPunct="0"/>
            <a:r>
              <a:rPr lang="en-US" sz="1350" dirty="0">
                <a:solidFill>
                  <a:srgbClr val="FFFFFF"/>
                </a:solidFill>
                <a:latin typeface="Lucida Sans" panose="020B0602030504020204" pitchFamily="34" charset="0"/>
                <a:ea typeface="Helvetica Neue Medium"/>
                <a:cs typeface="Helvetica Neue Medium"/>
                <a:sym typeface="Helvetica Neue Medium"/>
              </a:rPr>
              <a:t>Setup CXL Status</a:t>
            </a:r>
          </a:p>
        </p:txBody>
      </p:sp>
      <p:sp>
        <p:nvSpPr>
          <p:cNvPr id="6" name="圆角矩形 5"/>
          <p:cNvSpPr/>
          <p:nvPr/>
        </p:nvSpPr>
        <p:spPr>
          <a:xfrm>
            <a:off x="460669" y="3485515"/>
            <a:ext cx="2170590" cy="314980"/>
          </a:xfrm>
          <a:prstGeom prst="round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algn="ctr" defTabSz="619125" hangingPunct="0"/>
            <a:r>
              <a:rPr lang="en-US" sz="1350" dirty="0">
                <a:solidFill>
                  <a:srgbClr val="FFFFFF"/>
                </a:solidFill>
                <a:latin typeface="Lucida Sans" panose="020B0602030504020204" pitchFamily="34" charset="0"/>
                <a:ea typeface="Helvetica Neue Medium"/>
                <a:cs typeface="Helvetica Neue Medium"/>
                <a:sym typeface="Helvetica Neue Medium"/>
              </a:rPr>
              <a:t>CXL Link Initialization</a:t>
            </a:r>
          </a:p>
        </p:txBody>
      </p:sp>
      <p:sp>
        <p:nvSpPr>
          <p:cNvPr id="7" name="圆角矩形 6"/>
          <p:cNvSpPr/>
          <p:nvPr/>
        </p:nvSpPr>
        <p:spPr>
          <a:xfrm>
            <a:off x="2970689" y="2425831"/>
            <a:ext cx="2728774" cy="544830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algn="ctr" defTabSz="619125" hangingPunct="0"/>
            <a:r>
              <a:rPr lang="en-US" sz="1350" dirty="0">
                <a:solidFill>
                  <a:srgbClr val="FFFFFF"/>
                </a:solidFill>
                <a:latin typeface="Lucida Sans" panose="020B0602030504020204" pitchFamily="34" charset="0"/>
                <a:ea typeface="Helvetica Neue Medium"/>
                <a:cs typeface="Helvetica Neue Medium"/>
                <a:sym typeface="Helvetica Neue Medium"/>
              </a:rPr>
              <a:t>Program CXL link </a:t>
            </a:r>
            <a:r>
              <a:rPr lang="en-US" sz="1350" dirty="0" err="1">
                <a:solidFill>
                  <a:srgbClr val="FFFFFF"/>
                </a:solidFill>
                <a:latin typeface="Lucida Sans" panose="020B0602030504020204" pitchFamily="34" charset="0"/>
                <a:ea typeface="Helvetica Neue Medium"/>
                <a:cs typeface="Helvetica Neue Medium"/>
                <a:sym typeface="Helvetica Neue Medium"/>
              </a:rPr>
              <a:t>Dp</a:t>
            </a:r>
            <a:r>
              <a:rPr lang="en-US" sz="1350" dirty="0">
                <a:solidFill>
                  <a:srgbClr val="FFFFFF"/>
                </a:solidFill>
                <a:latin typeface="Lucida Sans" panose="020B0602030504020204" pitchFamily="34" charset="0"/>
                <a:ea typeface="Helvetica Neue Medium"/>
                <a:cs typeface="Helvetica Neue Medium"/>
                <a:sym typeface="Helvetica Neue Medium"/>
              </a:rPr>
              <a:t> &amp; Up RCRB (first 8KB)</a:t>
            </a:r>
          </a:p>
        </p:txBody>
      </p:sp>
      <p:sp>
        <p:nvSpPr>
          <p:cNvPr id="8" name="圆角矩形 7"/>
          <p:cNvSpPr/>
          <p:nvPr/>
        </p:nvSpPr>
        <p:spPr>
          <a:xfrm>
            <a:off x="2970688" y="3286337"/>
            <a:ext cx="2728774" cy="314980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algn="ctr" defTabSz="619125" hangingPunct="0"/>
            <a:r>
              <a:rPr lang="en-US" sz="1350" dirty="0">
                <a:solidFill>
                  <a:srgbClr val="FFFFFF"/>
                </a:solidFill>
                <a:latin typeface="Lucida Sans" panose="020B0602030504020204" pitchFamily="34" charset="0"/>
                <a:ea typeface="Helvetica Neue Medium"/>
                <a:cs typeface="Helvetica Neue Medium"/>
                <a:sym typeface="Helvetica Neue Medium"/>
              </a:rPr>
              <a:t>Detect any CXL Stack </a:t>
            </a:r>
          </a:p>
        </p:txBody>
      </p:sp>
      <p:sp>
        <p:nvSpPr>
          <p:cNvPr id="9" name="圆角矩形 8"/>
          <p:cNvSpPr/>
          <p:nvPr/>
        </p:nvSpPr>
        <p:spPr>
          <a:xfrm>
            <a:off x="2970687" y="3849039"/>
            <a:ext cx="2728774" cy="314980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algn="ctr" defTabSz="619125" hangingPunct="0"/>
            <a:r>
              <a:rPr lang="en-US" sz="1350" dirty="0">
                <a:solidFill>
                  <a:srgbClr val="FFFFFF"/>
                </a:solidFill>
                <a:latin typeface="Lucida Sans" panose="020B0602030504020204" pitchFamily="34" charset="0"/>
                <a:ea typeface="Helvetica Neue Medium"/>
                <a:cs typeface="Helvetica Neue Medium"/>
                <a:sym typeface="Helvetica Neue Medium"/>
              </a:rPr>
              <a:t>Check .cache capability</a:t>
            </a:r>
          </a:p>
        </p:txBody>
      </p:sp>
      <p:sp>
        <p:nvSpPr>
          <p:cNvPr id="10" name="圆角矩形 9"/>
          <p:cNvSpPr/>
          <p:nvPr/>
        </p:nvSpPr>
        <p:spPr>
          <a:xfrm>
            <a:off x="2970687" y="4407752"/>
            <a:ext cx="2728774" cy="314980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algn="ctr" defTabSz="619125" hangingPunct="0"/>
            <a:r>
              <a:rPr lang="en-US" sz="1350" dirty="0">
                <a:solidFill>
                  <a:srgbClr val="FFFFFF"/>
                </a:solidFill>
                <a:latin typeface="Lucida Sans" panose="020B0602030504020204" pitchFamily="34" charset="0"/>
                <a:ea typeface="Helvetica Neue Medium"/>
                <a:cs typeface="Helvetica Neue Medium"/>
                <a:sym typeface="Helvetica Neue Medium"/>
              </a:rPr>
              <a:t>Configure </a:t>
            </a:r>
            <a:r>
              <a:rPr lang="en-US" sz="1350" dirty="0" err="1">
                <a:solidFill>
                  <a:srgbClr val="FFFFFF"/>
                </a:solidFill>
                <a:latin typeface="Lucida Sans" panose="020B0602030504020204" pitchFamily="34" charset="0"/>
                <a:ea typeface="Helvetica Neue Medium"/>
                <a:cs typeface="Helvetica Neue Medium"/>
                <a:sym typeface="Helvetica Neue Medium"/>
              </a:rPr>
              <a:t>ArbMux</a:t>
            </a:r>
            <a:r>
              <a:rPr lang="en-US" sz="1350" dirty="0">
                <a:solidFill>
                  <a:srgbClr val="FFFFFF"/>
                </a:solidFill>
                <a:latin typeface="Lucida Sans" panose="020B0602030504020204" pitchFamily="34" charset="0"/>
                <a:ea typeface="Helvetica Neue Medium"/>
                <a:cs typeface="Helvetica Neue Medium"/>
                <a:sym typeface="Helvetica Neue Medium"/>
              </a:rPr>
              <a:t> </a:t>
            </a:r>
            <a:r>
              <a:rPr lang="en-US" sz="1350" dirty="0" err="1">
                <a:solidFill>
                  <a:srgbClr val="FFFFFF"/>
                </a:solidFill>
                <a:latin typeface="Lucida Sans" panose="020B0602030504020204" pitchFamily="34" charset="0"/>
                <a:ea typeface="Helvetica Neue Medium"/>
                <a:cs typeface="Helvetica Neue Medium"/>
                <a:sym typeface="Helvetica Neue Medium"/>
              </a:rPr>
              <a:t>Confige</a:t>
            </a:r>
            <a:endParaRPr lang="en-US" sz="1350" dirty="0">
              <a:solidFill>
                <a:srgbClr val="FFFFFF"/>
              </a:solidFill>
              <a:latin typeface="Lucida Sans" panose="020B0602030504020204" pitchFamily="34" charset="0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1" name="左大括号 10"/>
          <p:cNvSpPr/>
          <p:nvPr/>
        </p:nvSpPr>
        <p:spPr>
          <a:xfrm>
            <a:off x="2739838" y="1331559"/>
            <a:ext cx="111813" cy="642155"/>
          </a:xfrm>
          <a:prstGeom prst="leftBrac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8579" tIns="34289" rIns="68579" bIns="34289" numCol="1" spcCol="38100" rtlCol="0" anchor="t">
            <a:noAutofit/>
          </a:bodyPr>
          <a:lstStyle/>
          <a:p>
            <a:pPr defTabSz="685800" latinLnBrk="1" hangingPunct="0"/>
            <a:endParaRPr lang="en-US" sz="1350">
              <a:solidFill>
                <a:srgbClr val="000000"/>
              </a:solidFill>
            </a:endParaRPr>
          </a:p>
        </p:txBody>
      </p:sp>
      <p:sp>
        <p:nvSpPr>
          <p:cNvPr id="12" name="左大括号 11"/>
          <p:cNvSpPr/>
          <p:nvPr/>
        </p:nvSpPr>
        <p:spPr>
          <a:xfrm>
            <a:off x="2714158" y="2698245"/>
            <a:ext cx="173633" cy="1889521"/>
          </a:xfrm>
          <a:prstGeom prst="leftBrac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8579" tIns="34289" rIns="68579" bIns="34289" numCol="1" spcCol="38100" rtlCol="0" anchor="t">
            <a:noAutofit/>
          </a:bodyPr>
          <a:lstStyle/>
          <a:p>
            <a:pPr defTabSz="685800" latinLnBrk="1" hangingPunct="0"/>
            <a:endParaRPr lang="en-US" sz="1350">
              <a:solidFill>
                <a:srgbClr val="000000"/>
              </a:solidFill>
            </a:endParaRPr>
          </a:p>
        </p:txBody>
      </p:sp>
      <p:cxnSp>
        <p:nvCxnSpPr>
          <p:cNvPr id="14" name="直接箭头连接符 13"/>
          <p:cNvCxnSpPr>
            <a:stCxn id="3" idx="2"/>
            <a:endCxn id="6" idx="0"/>
          </p:cNvCxnSpPr>
          <p:nvPr/>
        </p:nvCxnSpPr>
        <p:spPr>
          <a:xfrm flipH="1">
            <a:off x="1545964" y="1935488"/>
            <a:ext cx="11953" cy="1550027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3" name="文本框 12"/>
          <p:cNvSpPr txBox="1"/>
          <p:nvPr/>
        </p:nvSpPr>
        <p:spPr>
          <a:xfrm>
            <a:off x="6124402" y="1474461"/>
            <a:ext cx="2806700" cy="4154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defTabSz="1828754" hangingPunct="0"/>
            <a:r>
              <a:rPr 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Helvetica Neue"/>
              </a:rPr>
              <a:t>checking LTSSM.APN status </a:t>
            </a:r>
            <a:r>
              <a:rPr 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en-US" sz="11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PCIe</a:t>
            </a:r>
            <a:r>
              <a:rPr 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subsystem Mode(BIOS Setup)</a:t>
            </a:r>
            <a:endParaRPr lang="en-US" sz="1100" dirty="0">
              <a:latin typeface="微软雅黑" panose="020B0503020204020204" pitchFamily="34" charset="-122"/>
              <a:ea typeface="微软雅黑" panose="020B0503020204020204" pitchFamily="34" charset="-122"/>
              <a:sym typeface="Helvetica Neue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6125773" y="1959125"/>
            <a:ext cx="2806700" cy="4154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defTabSz="1828754" hangingPunct="0"/>
            <a:r>
              <a:rPr 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Helvetica Neue"/>
              </a:rPr>
              <a:t>Set up </a:t>
            </a:r>
            <a:r>
              <a:rPr lang="en-US" sz="11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Helvetica Neue"/>
              </a:rPr>
              <a:t>CXL </a:t>
            </a:r>
            <a:r>
              <a:rPr 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Helvetica Neue"/>
              </a:rPr>
              <a:t>Status for every present Stack and Build </a:t>
            </a:r>
            <a:r>
              <a:rPr lang="en-US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en-US" sz="11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Helvetica Neue"/>
              </a:rPr>
              <a:t>X</a:t>
            </a:r>
            <a:r>
              <a:rPr 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Helvetica Neue"/>
              </a:rPr>
              <a:t>L</a:t>
            </a:r>
            <a:r>
              <a:rPr lang="en-US" sz="11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Helvetica Neue"/>
              </a:rPr>
              <a:t> </a:t>
            </a:r>
            <a:r>
              <a:rPr 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Helvetica Neue"/>
              </a:rPr>
              <a:t>bitmap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6124402" y="2721883"/>
            <a:ext cx="2806700" cy="4154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defTabSz="1828754" hangingPunct="0"/>
            <a:r>
              <a:rPr 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Helvetica Neue"/>
              </a:rPr>
              <a:t>Get base </a:t>
            </a:r>
            <a:r>
              <a:rPr lang="en-US" sz="1100" dirty="0" err="1">
                <a:latin typeface="微软雅黑" panose="020B0503020204020204" pitchFamily="34" charset="-122"/>
                <a:ea typeface="微软雅黑" panose="020B0503020204020204" pitchFamily="34" charset="-122"/>
                <a:sym typeface="Helvetica Neue"/>
              </a:rPr>
              <a:t>addr</a:t>
            </a:r>
            <a:r>
              <a:rPr 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Helvetica Neue"/>
              </a:rPr>
              <a:t> for each </a:t>
            </a:r>
            <a:r>
              <a:rPr lang="en-US" sz="1100" dirty="0" err="1">
                <a:latin typeface="微软雅黑" panose="020B0503020204020204" pitchFamily="34" charset="-122"/>
                <a:ea typeface="微软雅黑" panose="020B0503020204020204" pitchFamily="34" charset="-122"/>
                <a:sym typeface="Helvetica Neue"/>
              </a:rPr>
              <a:t>Dp</a:t>
            </a:r>
            <a:r>
              <a:rPr 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Helvetica Neue"/>
              </a:rPr>
              <a:t> RCRB and trigger HW Up RCRB configure </a:t>
            </a:r>
          </a:p>
        </p:txBody>
      </p:sp>
      <p:pic>
        <p:nvPicPr>
          <p:cNvPr id="18" name="Picture 37" descr="Graphical user interface, text, application&#10;&#10;Description automatically generated"/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207746" y="-31296"/>
            <a:ext cx="956697" cy="717733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1335237" y="25243"/>
            <a:ext cx="5155504" cy="59836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>
              <a:lnSpc>
                <a:spcPts val="4500"/>
              </a:lnSpc>
              <a:defRPr kumimoji="1" sz="4800" b="1">
                <a:solidFill>
                  <a:srgbClr val="0B48C2"/>
                </a:solidFill>
                <a:latin typeface="Avenir Black" panose="02000503020000020003" pitchFamily="2" charset="0"/>
                <a:ea typeface="Source Han Sans CN Heavy" panose="020B0500000000000000" pitchFamily="34" charset="-128"/>
                <a:cs typeface="Dubai Medium" panose="020B0503030403030204" pitchFamily="34" charset="-78"/>
              </a:defRPr>
            </a:lvl1pPr>
          </a:lstStyle>
          <a:p>
            <a:r>
              <a:rPr lang="en-US" altLang="zh-CN" sz="2400" dirty="0" smtClean="0">
                <a:solidFill>
                  <a:srgbClr val="5E923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IIO Initialization</a:t>
            </a:r>
            <a:endParaRPr lang="en-US" altLang="zh-CN" sz="2400" dirty="0">
              <a:solidFill>
                <a:srgbClr val="5E923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2774183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圆角矩形 4"/>
          <p:cNvSpPr/>
          <p:nvPr/>
        </p:nvSpPr>
        <p:spPr>
          <a:xfrm>
            <a:off x="956756" y="1092366"/>
            <a:ext cx="2170590" cy="314980"/>
          </a:xfrm>
          <a:prstGeom prst="round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algn="ctr" defTabSz="619125" hangingPunct="0"/>
            <a:r>
              <a:rPr lang="en-US" sz="1350" dirty="0">
                <a:solidFill>
                  <a:srgbClr val="FFFFFF"/>
                </a:solidFill>
                <a:latin typeface="Lucida Sans" panose="020B0602030504020204" pitchFamily="34" charset="0"/>
                <a:ea typeface="Helvetica Neue Medium"/>
                <a:cs typeface="Helvetica Neue Medium"/>
                <a:sym typeface="Helvetica Neue Medium"/>
              </a:rPr>
              <a:t>Begin Memory Mapping</a:t>
            </a:r>
          </a:p>
        </p:txBody>
      </p:sp>
      <p:sp>
        <p:nvSpPr>
          <p:cNvPr id="6" name="圆角矩形 5"/>
          <p:cNvSpPr/>
          <p:nvPr/>
        </p:nvSpPr>
        <p:spPr>
          <a:xfrm>
            <a:off x="956756" y="1938699"/>
            <a:ext cx="2170590" cy="314980"/>
          </a:xfrm>
          <a:prstGeom prst="round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algn="ctr" defTabSz="619125" hangingPunct="0"/>
            <a:r>
              <a:rPr lang="en-US" sz="1350" dirty="0">
                <a:solidFill>
                  <a:srgbClr val="FFFFFF"/>
                </a:solidFill>
                <a:latin typeface="Lucida Sans" panose="020B0602030504020204" pitchFamily="34" charset="0"/>
                <a:ea typeface="Helvetica Neue Medium"/>
                <a:cs typeface="Helvetica Neue Medium"/>
                <a:sym typeface="Helvetica Neue Medium"/>
              </a:rPr>
              <a:t>CXL Device Discover</a:t>
            </a:r>
          </a:p>
        </p:txBody>
      </p:sp>
      <p:sp>
        <p:nvSpPr>
          <p:cNvPr id="7" name="圆角矩形 6"/>
          <p:cNvSpPr/>
          <p:nvPr/>
        </p:nvSpPr>
        <p:spPr>
          <a:xfrm>
            <a:off x="3681892" y="1320402"/>
            <a:ext cx="4350860" cy="314980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defTabSz="619125" hangingPunct="0"/>
            <a:r>
              <a:rPr lang="en-US" sz="1350" dirty="0">
                <a:solidFill>
                  <a:srgbClr val="FFFFFF"/>
                </a:solidFill>
                <a:latin typeface="Lucida Sans" panose="020B0602030504020204" pitchFamily="34" charset="0"/>
                <a:ea typeface="Helvetica Neue Medium"/>
                <a:cs typeface="Helvetica Neue Medium"/>
                <a:sym typeface="Helvetica Neue Medium"/>
              </a:rPr>
              <a:t>Access DVSEC register read Capability register</a:t>
            </a:r>
          </a:p>
        </p:txBody>
      </p:sp>
      <p:sp>
        <p:nvSpPr>
          <p:cNvPr id="12" name="圆角矩形 11"/>
          <p:cNvSpPr/>
          <p:nvPr/>
        </p:nvSpPr>
        <p:spPr>
          <a:xfrm>
            <a:off x="3681891" y="2138277"/>
            <a:ext cx="2204561" cy="314980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algn="ctr" defTabSz="619125" hangingPunct="0"/>
            <a:r>
              <a:rPr lang="en-US" sz="1350" dirty="0" err="1">
                <a:solidFill>
                  <a:srgbClr val="FFFFFF"/>
                </a:solidFill>
                <a:latin typeface="Lucida Sans" panose="020B0602030504020204" pitchFamily="34" charset="0"/>
                <a:ea typeface="Helvetica Neue Medium"/>
                <a:cs typeface="Helvetica Neue Medium"/>
                <a:sym typeface="Helvetica Neue Medium"/>
              </a:rPr>
              <a:t>Config</a:t>
            </a:r>
            <a:r>
              <a:rPr lang="en-US" sz="1350" dirty="0">
                <a:solidFill>
                  <a:srgbClr val="FFFFFF"/>
                </a:solidFill>
                <a:latin typeface="Lucida Sans" panose="020B0602030504020204" pitchFamily="34" charset="0"/>
                <a:ea typeface="Helvetica Neue Medium"/>
                <a:cs typeface="Helvetica Neue Medium"/>
                <a:sym typeface="Helvetica Neue Medium"/>
              </a:rPr>
              <a:t> NDR+DRS </a:t>
            </a:r>
            <a:r>
              <a:rPr lang="en-US" sz="1350" dirty="0" err="1">
                <a:solidFill>
                  <a:srgbClr val="FFFFFF"/>
                </a:solidFill>
                <a:latin typeface="Lucida Sans" panose="020B0602030504020204" pitchFamily="34" charset="0"/>
                <a:ea typeface="Helvetica Neue Medium"/>
                <a:cs typeface="Helvetica Neue Medium"/>
                <a:sym typeface="Helvetica Neue Medium"/>
              </a:rPr>
              <a:t>Dvsec</a:t>
            </a:r>
            <a:endParaRPr lang="en-US" sz="1350" dirty="0">
              <a:solidFill>
                <a:srgbClr val="FFFFFF"/>
              </a:solidFill>
              <a:latin typeface="Lucida Sans" panose="020B0602030504020204" pitchFamily="34" charset="0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956756" y="3100011"/>
            <a:ext cx="2170590" cy="314980"/>
          </a:xfrm>
          <a:prstGeom prst="round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algn="ctr" defTabSz="619125" hangingPunct="0"/>
            <a:r>
              <a:rPr lang="en-US" sz="1350" dirty="0">
                <a:solidFill>
                  <a:srgbClr val="FFFFFF"/>
                </a:solidFill>
                <a:latin typeface="Lucida Sans" panose="020B0602030504020204" pitchFamily="34" charset="0"/>
                <a:ea typeface="Helvetica Neue Medium"/>
                <a:cs typeface="Helvetica Neue Medium"/>
                <a:sym typeface="Helvetica Neue Medium"/>
              </a:rPr>
              <a:t>Build CXL CEDT </a:t>
            </a:r>
          </a:p>
        </p:txBody>
      </p:sp>
      <p:sp>
        <p:nvSpPr>
          <p:cNvPr id="14" name="左大括号 13"/>
          <p:cNvSpPr/>
          <p:nvPr/>
        </p:nvSpPr>
        <p:spPr>
          <a:xfrm>
            <a:off x="3280543" y="1499929"/>
            <a:ext cx="199259" cy="1196866"/>
          </a:xfrm>
          <a:prstGeom prst="leftBrac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8579" tIns="34289" rIns="68579" bIns="34289" numCol="1" spcCol="38100" rtlCol="0" anchor="t">
            <a:noAutofit/>
          </a:bodyPr>
          <a:lstStyle/>
          <a:p>
            <a:pPr defTabSz="685800" latinLnBrk="1" hangingPunct="0"/>
            <a:endParaRPr lang="en-US" sz="1350">
              <a:solidFill>
                <a:srgbClr val="000000"/>
              </a:solidFill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956756" y="3908263"/>
            <a:ext cx="2170590" cy="544830"/>
          </a:xfrm>
          <a:prstGeom prst="round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algn="ctr" defTabSz="619125" hangingPunct="0"/>
            <a:r>
              <a:rPr lang="en-US" sz="1350" dirty="0">
                <a:solidFill>
                  <a:srgbClr val="FFFFFF"/>
                </a:solidFill>
                <a:latin typeface="Lucida Sans" panose="020B0602030504020204" pitchFamily="34" charset="0"/>
                <a:ea typeface="Helvetica Neue Medium"/>
                <a:cs typeface="Helvetica Neue Medium"/>
                <a:sym typeface="Helvetica Neue Medium"/>
              </a:rPr>
              <a:t>Update SRAT</a:t>
            </a:r>
            <a:r>
              <a:rPr lang="zh-CN" altLang="en-US" sz="1350" dirty="0">
                <a:solidFill>
                  <a:srgbClr val="FFFFFF"/>
                </a:solidFill>
                <a:latin typeface="Lucida Sans" panose="020B0602030504020204" pitchFamily="34" charset="0"/>
                <a:ea typeface="Helvetica Neue Medium"/>
                <a:cs typeface="Helvetica Neue Medium"/>
                <a:sym typeface="Helvetica Neue Medium"/>
              </a:rPr>
              <a:t>，</a:t>
            </a:r>
            <a:r>
              <a:rPr lang="en-US" altLang="zh-CN" sz="1350" dirty="0">
                <a:solidFill>
                  <a:srgbClr val="FFFFFF"/>
                </a:solidFill>
                <a:latin typeface="Lucida Sans" panose="020B0602030504020204" pitchFamily="34" charset="0"/>
                <a:ea typeface="Helvetica Neue Medium"/>
                <a:cs typeface="Helvetica Neue Medium"/>
                <a:sym typeface="Helvetica Neue Medium"/>
              </a:rPr>
              <a:t>SLIT</a:t>
            </a:r>
            <a:r>
              <a:rPr lang="zh-CN" altLang="en-US" sz="1350" dirty="0">
                <a:solidFill>
                  <a:srgbClr val="FFFFFF"/>
                </a:solidFill>
                <a:latin typeface="Lucida Sans" panose="020B0602030504020204" pitchFamily="34" charset="0"/>
                <a:ea typeface="Helvetica Neue Medium"/>
                <a:cs typeface="Helvetica Neue Medium"/>
                <a:sym typeface="Helvetica Neue Medium"/>
              </a:rPr>
              <a:t>， </a:t>
            </a:r>
            <a:r>
              <a:rPr lang="en-US" altLang="zh-CN" sz="1350" dirty="0">
                <a:solidFill>
                  <a:srgbClr val="FFFFFF"/>
                </a:solidFill>
                <a:latin typeface="Lucida Sans" panose="020B0602030504020204" pitchFamily="34" charset="0"/>
                <a:ea typeface="Helvetica Neue Medium"/>
                <a:cs typeface="Helvetica Neue Medium"/>
                <a:sym typeface="Helvetica Neue Medium"/>
              </a:rPr>
              <a:t>HMAT</a:t>
            </a:r>
            <a:endParaRPr lang="en-US" sz="1350" dirty="0">
              <a:solidFill>
                <a:srgbClr val="FFFFFF"/>
              </a:solidFill>
              <a:latin typeface="Lucida Sans" panose="020B0602030504020204" pitchFamily="34" charset="0"/>
              <a:ea typeface="Helvetica Neue Medium"/>
              <a:cs typeface="Helvetica Neue Medium"/>
              <a:sym typeface="Helvetica Neue Medium"/>
            </a:endParaRPr>
          </a:p>
        </p:txBody>
      </p:sp>
      <p:cxnSp>
        <p:nvCxnSpPr>
          <p:cNvPr id="17" name="直接箭头连接符 16"/>
          <p:cNvCxnSpPr>
            <a:stCxn id="5" idx="2"/>
            <a:endCxn id="6" idx="0"/>
          </p:cNvCxnSpPr>
          <p:nvPr/>
        </p:nvCxnSpPr>
        <p:spPr>
          <a:xfrm>
            <a:off x="2042051" y="1407346"/>
            <a:ext cx="0" cy="531353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9" name="直接箭头连接符 18"/>
          <p:cNvCxnSpPr>
            <a:stCxn id="6" idx="2"/>
            <a:endCxn id="13" idx="0"/>
          </p:cNvCxnSpPr>
          <p:nvPr/>
        </p:nvCxnSpPr>
        <p:spPr>
          <a:xfrm>
            <a:off x="2042051" y="2253679"/>
            <a:ext cx="0" cy="846332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1" name="直接箭头连接符 20"/>
          <p:cNvCxnSpPr>
            <a:stCxn id="13" idx="2"/>
            <a:endCxn id="15" idx="0"/>
          </p:cNvCxnSpPr>
          <p:nvPr/>
        </p:nvCxnSpPr>
        <p:spPr>
          <a:xfrm>
            <a:off x="2042051" y="3414990"/>
            <a:ext cx="0" cy="493272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" name="文本框 2"/>
          <p:cNvSpPr txBox="1"/>
          <p:nvPr/>
        </p:nvSpPr>
        <p:spPr>
          <a:xfrm>
            <a:off x="6088541" y="2168564"/>
            <a:ext cx="2901950" cy="28469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defTabSz="1828754" hangingPunct="0"/>
            <a:r>
              <a:rPr lang="en-US" altLang="zh-CN" sz="1350" dirty="0">
                <a:latin typeface="Lucida Sans" panose="020B0602030504020204" pitchFamily="34" charset="0"/>
              </a:rPr>
              <a:t>DVSEC ID 50</a:t>
            </a:r>
            <a:endParaRPr lang="en-US" sz="1350" dirty="0">
              <a:solidFill>
                <a:srgbClr val="5E5E5E"/>
              </a:solidFill>
              <a:latin typeface="Lucida Sans" panose="020B0602030504020204" pitchFamily="34" charset="0"/>
              <a:sym typeface="Helvetica Neue"/>
            </a:endParaRPr>
          </a:p>
        </p:txBody>
      </p:sp>
      <p:sp>
        <p:nvSpPr>
          <p:cNvPr id="16" name="圆角矩形 15"/>
          <p:cNvSpPr/>
          <p:nvPr/>
        </p:nvSpPr>
        <p:spPr>
          <a:xfrm>
            <a:off x="3681892" y="1730742"/>
            <a:ext cx="4941412" cy="314980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algn="ctr" defTabSz="619125" hangingPunct="0"/>
            <a:r>
              <a:rPr lang="en-US" sz="1350" dirty="0">
                <a:solidFill>
                  <a:srgbClr val="FFFFFF"/>
                </a:solidFill>
                <a:latin typeface="Lucida Sans" panose="020B0602030504020204" pitchFamily="34" charset="0"/>
                <a:ea typeface="Helvetica Neue Medium"/>
                <a:cs typeface="Helvetica Neue Medium"/>
                <a:sym typeface="Helvetica Neue Medium"/>
              </a:rPr>
              <a:t>Find CXL Memory type Device using Capability register </a:t>
            </a:r>
          </a:p>
        </p:txBody>
      </p:sp>
      <p:sp>
        <p:nvSpPr>
          <p:cNvPr id="18" name="圆角矩形 17"/>
          <p:cNvSpPr/>
          <p:nvPr/>
        </p:nvSpPr>
        <p:spPr>
          <a:xfrm>
            <a:off x="3681891" y="2554083"/>
            <a:ext cx="3442811" cy="314980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defTabSz="619125" hangingPunct="0"/>
            <a:r>
              <a:rPr lang="en-US" sz="1350" dirty="0">
                <a:solidFill>
                  <a:srgbClr val="FFFFFF"/>
                </a:solidFill>
                <a:latin typeface="Lucida Sans" panose="020B0602030504020204" pitchFamily="34" charset="0"/>
                <a:ea typeface="Helvetica Neue Medium"/>
                <a:cs typeface="Helvetica Neue Medium"/>
                <a:sym typeface="Helvetica Neue Medium"/>
              </a:rPr>
              <a:t>Add memory info into </a:t>
            </a:r>
            <a:r>
              <a:rPr lang="en-US" sz="1350" dirty="0" err="1">
                <a:solidFill>
                  <a:srgbClr val="FFFFFF"/>
                </a:solidFill>
                <a:latin typeface="Lucida Sans" panose="020B0602030504020204" pitchFamily="34" charset="0"/>
                <a:ea typeface="Helvetica Neue Medium"/>
                <a:cs typeface="Helvetica Neue Medium"/>
                <a:sym typeface="Helvetica Neue Medium"/>
              </a:rPr>
              <a:t>memorymapData</a:t>
            </a:r>
            <a:endParaRPr lang="en-US" sz="1350" dirty="0">
              <a:solidFill>
                <a:srgbClr val="FFFFFF"/>
              </a:solidFill>
              <a:latin typeface="Lucida Sans" panose="020B0602030504020204" pitchFamily="34" charset="0"/>
              <a:ea typeface="Helvetica Neue Medium"/>
              <a:cs typeface="Helvetica Neue Medium"/>
              <a:sym typeface="Helvetica Neue Medium"/>
            </a:endParaRPr>
          </a:p>
        </p:txBody>
      </p:sp>
      <p:pic>
        <p:nvPicPr>
          <p:cNvPr id="20" name="Picture 37" descr="Graphical user interface, text, application&#10;&#10;Description automatically generated"/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207746" y="-31296"/>
            <a:ext cx="956697" cy="717733"/>
          </a:xfrm>
          <a:prstGeom prst="rect">
            <a:avLst/>
          </a:prstGeom>
        </p:spPr>
      </p:pic>
      <p:sp>
        <p:nvSpPr>
          <p:cNvPr id="22" name="文本框 21"/>
          <p:cNvSpPr txBox="1"/>
          <p:nvPr/>
        </p:nvSpPr>
        <p:spPr>
          <a:xfrm>
            <a:off x="1335237" y="25243"/>
            <a:ext cx="5155504" cy="59836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>
              <a:lnSpc>
                <a:spcPts val="4500"/>
              </a:lnSpc>
              <a:defRPr kumimoji="1" sz="4800" b="1">
                <a:solidFill>
                  <a:srgbClr val="0B48C2"/>
                </a:solidFill>
                <a:latin typeface="Avenir Black" panose="02000503020000020003" pitchFamily="2" charset="0"/>
                <a:ea typeface="Source Han Sans CN Heavy" panose="020B0500000000000000" pitchFamily="34" charset="-128"/>
                <a:cs typeface="Dubai Medium" panose="020B0503030403030204" pitchFamily="34" charset="-78"/>
              </a:defRPr>
            </a:lvl1pPr>
          </a:lstStyle>
          <a:p>
            <a:r>
              <a:rPr lang="en-US" altLang="zh-CN" sz="2400" dirty="0" smtClean="0">
                <a:solidFill>
                  <a:srgbClr val="5E923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Memory Mapping</a:t>
            </a:r>
            <a:endParaRPr lang="en-US" altLang="zh-CN" sz="2400" dirty="0">
              <a:solidFill>
                <a:srgbClr val="5E923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847844" y="3458151"/>
            <a:ext cx="46241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/>
              <a:t>CEDT: CXL Early Discovery Table</a:t>
            </a:r>
          </a:p>
          <a:p>
            <a:r>
              <a:rPr lang="en-US" altLang="zh-CN" sz="1600" dirty="0" smtClean="0"/>
              <a:t>SRAT</a:t>
            </a:r>
            <a:r>
              <a:rPr lang="en-US" altLang="zh-CN" sz="1600" dirty="0"/>
              <a:t>: System Resource Affinity </a:t>
            </a:r>
            <a:r>
              <a:rPr lang="en-US" altLang="zh-CN" sz="1600" dirty="0" smtClean="0"/>
              <a:t>Table</a:t>
            </a:r>
          </a:p>
          <a:p>
            <a:r>
              <a:rPr lang="en-US" altLang="zh-CN" sz="1600" dirty="0" smtClean="0"/>
              <a:t>HMAT: </a:t>
            </a:r>
            <a:r>
              <a:rPr lang="en-US" altLang="zh-CN" sz="1600" dirty="0"/>
              <a:t>Heterogeneous Memory Attribute Table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0564661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073905"/>
            <a:ext cx="2631066" cy="3506718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536949" y="1276062"/>
            <a:ext cx="5224802" cy="3231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defTabSz="1828754" hangingPunct="0"/>
            <a:r>
              <a:rPr 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Helvetica Neue"/>
              </a:rPr>
              <a:t>CXL</a:t>
            </a:r>
            <a:r>
              <a:rPr 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will be reported as memory-only </a:t>
            </a:r>
            <a:r>
              <a:rPr lang="en-US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numa</a:t>
            </a:r>
            <a:r>
              <a:rPr 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node.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3536950" y="1744131"/>
            <a:ext cx="4481209" cy="56938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defTabSz="1828754" hangingPunct="0"/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左图是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M7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平台上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OS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下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numactl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所看到的系统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Numa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空间布局</a:t>
            </a:r>
            <a:endParaRPr 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536950" y="2462226"/>
            <a:ext cx="4601859" cy="3231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defTabSz="1828754" hangingPunct="0"/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Helvetica Neue"/>
              </a:rPr>
              <a:t>Node2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Helvetica Neue"/>
              </a:rPr>
              <a:t>， 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Helvetica Neue"/>
              </a:rPr>
              <a:t>Node3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Helvetica Neue"/>
              </a:rPr>
              <a:t>均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Helvetica Neue"/>
              </a:rPr>
              <a:t>为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Helvetica Neue"/>
              </a:rPr>
              <a:t>CXL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Helvetica Neue"/>
              </a:rPr>
              <a:t>设备</a:t>
            </a:r>
            <a:endParaRPr lang="en-US" sz="1600" dirty="0">
              <a:latin typeface="微软雅黑" panose="020B0503020204020204" pitchFamily="34" charset="-122"/>
              <a:ea typeface="微软雅黑" panose="020B0503020204020204" pitchFamily="34" charset="-122"/>
              <a:sym typeface="Helvetica Neue"/>
            </a:endParaRPr>
          </a:p>
        </p:txBody>
      </p:sp>
      <p:pic>
        <p:nvPicPr>
          <p:cNvPr id="9" name="Picture 37" descr="Graphical user interface, text, application&#10;&#10;Description automatically generated"/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207746" y="-31296"/>
            <a:ext cx="956697" cy="717733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1335237" y="25243"/>
            <a:ext cx="5155504" cy="59836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>
              <a:lnSpc>
                <a:spcPts val="4500"/>
              </a:lnSpc>
              <a:defRPr kumimoji="1" sz="4800" b="1">
                <a:solidFill>
                  <a:srgbClr val="0B48C2"/>
                </a:solidFill>
                <a:latin typeface="Avenir Black" panose="02000503020000020003" pitchFamily="2" charset="0"/>
                <a:ea typeface="Source Han Sans CN Heavy" panose="020B0500000000000000" pitchFamily="34" charset="-128"/>
                <a:cs typeface="Dubai Medium" panose="020B0503030403030204" pitchFamily="34" charset="-78"/>
              </a:defRPr>
            </a:lvl1pPr>
          </a:lstStyle>
          <a:p>
            <a:r>
              <a:rPr lang="en-US" altLang="zh-CN" sz="2400" dirty="0" smtClean="0">
                <a:solidFill>
                  <a:srgbClr val="5E923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Memory Mapping</a:t>
            </a:r>
            <a:endParaRPr lang="en-US" altLang="zh-CN" sz="2400" dirty="0">
              <a:solidFill>
                <a:srgbClr val="5E923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3690523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/>
          <p:cNvSpPr txBox="1"/>
          <p:nvPr/>
        </p:nvSpPr>
        <p:spPr>
          <a:xfrm>
            <a:off x="3559175" y="332864"/>
            <a:ext cx="209582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2000" dirty="0" smtClean="0">
                <a:ln>
                  <a:solidFill>
                    <a:srgbClr val="CAD5E2"/>
                  </a:solidFill>
                </a:ln>
                <a:solidFill>
                  <a:srgbClr val="5E923D"/>
                </a:solidFill>
                <a:latin typeface="Source Han Sans CN Light" panose="020B0300000000000000" pitchFamily="34" charset="-128"/>
                <a:ea typeface="Source Han Sans CN Light" panose="020B0300000000000000" pitchFamily="34" charset="-128"/>
              </a:rPr>
              <a:t>03</a:t>
            </a:r>
            <a:endParaRPr kumimoji="1" lang="zh-CN" altLang="en-US" sz="12000" dirty="0">
              <a:ln>
                <a:solidFill>
                  <a:srgbClr val="CAD5E2"/>
                </a:solidFill>
              </a:ln>
              <a:solidFill>
                <a:srgbClr val="5E923D"/>
              </a:solidFill>
              <a:latin typeface="Source Han Sans CN Light" panose="020B0300000000000000" pitchFamily="34" charset="-128"/>
              <a:ea typeface="Source Han Sans CN Light" panose="020B0300000000000000" pitchFamily="34" charset="-128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3348641" y="1731088"/>
            <a:ext cx="2446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b="1" dirty="0">
                <a:solidFill>
                  <a:srgbClr val="3D6329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PART</a:t>
            </a:r>
            <a:r>
              <a:rPr kumimoji="1" lang="zh-CN" altLang="en-US" b="1" dirty="0">
                <a:solidFill>
                  <a:srgbClr val="3D6329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 </a:t>
            </a:r>
            <a:r>
              <a:rPr kumimoji="1" lang="en-US" altLang="zh-CN" b="1" dirty="0" smtClean="0">
                <a:solidFill>
                  <a:srgbClr val="3D6329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THREE</a:t>
            </a:r>
            <a:endParaRPr kumimoji="1" lang="zh-CN" altLang="en-US" b="1" dirty="0">
              <a:solidFill>
                <a:srgbClr val="3D6329"/>
              </a:solidFill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2875573" y="2739452"/>
            <a:ext cx="34034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800" b="1" dirty="0" smtClean="0"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CXL</a:t>
            </a:r>
            <a:r>
              <a:rPr kumimoji="1" lang="zh-CN" altLang="en-US" sz="2800" b="1" dirty="0" smtClean="0"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系统设计方案</a:t>
            </a:r>
            <a:endParaRPr kumimoji="1" lang="en-US" altLang="zh-CN" sz="2800" b="1" dirty="0" smtClean="0">
              <a:solidFill>
                <a:schemeClr val="bg1"/>
              </a:solidFill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00760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274883" y="-25103"/>
            <a:ext cx="3522689" cy="604653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>
              <a:lnSpc>
                <a:spcPts val="4500"/>
              </a:lnSpc>
              <a:defRPr kumimoji="1" sz="4800" b="1">
                <a:solidFill>
                  <a:srgbClr val="0B48C2"/>
                </a:solidFill>
                <a:latin typeface="Avenir Black" panose="02000503020000020003" pitchFamily="2" charset="0"/>
                <a:ea typeface="Source Han Sans CN Heavy" panose="020B0500000000000000" pitchFamily="34" charset="-128"/>
                <a:cs typeface="Dubai Medium" panose="020B0503030403030204" pitchFamily="34" charset="-78"/>
              </a:defRPr>
            </a:lvl1pPr>
          </a:lstStyle>
          <a:p>
            <a:r>
              <a:rPr lang="zh-CN" altLang="en-US" sz="2400" dirty="0" smtClean="0">
                <a:solidFill>
                  <a:srgbClr val="5E923D"/>
                </a:solidFill>
              </a:rPr>
              <a:t>缓存一致性协议 </a:t>
            </a:r>
            <a:endParaRPr lang="zh-CN" altLang="en-US" sz="2400" dirty="0">
              <a:solidFill>
                <a:srgbClr val="5E923D"/>
              </a:solidFill>
            </a:endParaRPr>
          </a:p>
        </p:txBody>
      </p:sp>
      <p:pic>
        <p:nvPicPr>
          <p:cNvPr id="6" name="Picture 37" descr="Graphical user interface, text, application&#10;&#10;Description automatically generated"/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207746" y="-31296"/>
            <a:ext cx="956697" cy="717733"/>
          </a:xfrm>
          <a:prstGeom prst="rect">
            <a:avLst/>
          </a:prstGeom>
        </p:spPr>
      </p:pic>
      <p:graphicFrame>
        <p:nvGraphicFramePr>
          <p:cNvPr id="92" name="表格 11">
            <a:extLst>
              <a:ext uri="{FF2B5EF4-FFF2-40B4-BE49-F238E27FC236}">
                <a16:creationId xmlns:a16="http://schemas.microsoft.com/office/drawing/2014/main" id="{4603E3FB-FEC3-4B67-9155-CDB915A3462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78523" y="681540"/>
          <a:ext cx="8587006" cy="925289"/>
        </p:xfrm>
        <a:graphic>
          <a:graphicData uri="http://schemas.openxmlformats.org/drawingml/2006/table">
            <a:tbl>
              <a:tblPr firstRow="1" bandRow="1"/>
              <a:tblGrid>
                <a:gridCol w="474698">
                  <a:extLst>
                    <a:ext uri="{9D8B030D-6E8A-4147-A177-3AD203B41FA5}">
                      <a16:colId xmlns:a16="http://schemas.microsoft.com/office/drawing/2014/main" val="3593035368"/>
                    </a:ext>
                  </a:extLst>
                </a:gridCol>
                <a:gridCol w="331708">
                  <a:extLst>
                    <a:ext uri="{9D8B030D-6E8A-4147-A177-3AD203B41FA5}">
                      <a16:colId xmlns:a16="http://schemas.microsoft.com/office/drawing/2014/main" val="4252092152"/>
                    </a:ext>
                  </a:extLst>
                </a:gridCol>
                <a:gridCol w="331708">
                  <a:extLst>
                    <a:ext uri="{9D8B030D-6E8A-4147-A177-3AD203B41FA5}">
                      <a16:colId xmlns:a16="http://schemas.microsoft.com/office/drawing/2014/main" val="2646352954"/>
                    </a:ext>
                  </a:extLst>
                </a:gridCol>
                <a:gridCol w="331708">
                  <a:extLst>
                    <a:ext uri="{9D8B030D-6E8A-4147-A177-3AD203B41FA5}">
                      <a16:colId xmlns:a16="http://schemas.microsoft.com/office/drawing/2014/main" val="2369338122"/>
                    </a:ext>
                  </a:extLst>
                </a:gridCol>
                <a:gridCol w="331708">
                  <a:extLst>
                    <a:ext uri="{9D8B030D-6E8A-4147-A177-3AD203B41FA5}">
                      <a16:colId xmlns:a16="http://schemas.microsoft.com/office/drawing/2014/main" val="4003880381"/>
                    </a:ext>
                  </a:extLst>
                </a:gridCol>
                <a:gridCol w="331708">
                  <a:extLst>
                    <a:ext uri="{9D8B030D-6E8A-4147-A177-3AD203B41FA5}">
                      <a16:colId xmlns:a16="http://schemas.microsoft.com/office/drawing/2014/main" val="750381670"/>
                    </a:ext>
                  </a:extLst>
                </a:gridCol>
                <a:gridCol w="268907">
                  <a:extLst>
                    <a:ext uri="{9D8B030D-6E8A-4147-A177-3AD203B41FA5}">
                      <a16:colId xmlns:a16="http://schemas.microsoft.com/office/drawing/2014/main" val="4149266701"/>
                    </a:ext>
                  </a:extLst>
                </a:gridCol>
                <a:gridCol w="268907">
                  <a:extLst>
                    <a:ext uri="{9D8B030D-6E8A-4147-A177-3AD203B41FA5}">
                      <a16:colId xmlns:a16="http://schemas.microsoft.com/office/drawing/2014/main" val="2081311872"/>
                    </a:ext>
                  </a:extLst>
                </a:gridCol>
                <a:gridCol w="268907">
                  <a:extLst>
                    <a:ext uri="{9D8B030D-6E8A-4147-A177-3AD203B41FA5}">
                      <a16:colId xmlns:a16="http://schemas.microsoft.com/office/drawing/2014/main" val="1526185251"/>
                    </a:ext>
                  </a:extLst>
                </a:gridCol>
                <a:gridCol w="268907">
                  <a:extLst>
                    <a:ext uri="{9D8B030D-6E8A-4147-A177-3AD203B41FA5}">
                      <a16:colId xmlns:a16="http://schemas.microsoft.com/office/drawing/2014/main" val="198253775"/>
                    </a:ext>
                  </a:extLst>
                </a:gridCol>
                <a:gridCol w="268907">
                  <a:extLst>
                    <a:ext uri="{9D8B030D-6E8A-4147-A177-3AD203B41FA5}">
                      <a16:colId xmlns:a16="http://schemas.microsoft.com/office/drawing/2014/main" val="469491717"/>
                    </a:ext>
                  </a:extLst>
                </a:gridCol>
                <a:gridCol w="268907">
                  <a:extLst>
                    <a:ext uri="{9D8B030D-6E8A-4147-A177-3AD203B41FA5}">
                      <a16:colId xmlns:a16="http://schemas.microsoft.com/office/drawing/2014/main" val="574142875"/>
                    </a:ext>
                  </a:extLst>
                </a:gridCol>
                <a:gridCol w="268907">
                  <a:extLst>
                    <a:ext uri="{9D8B030D-6E8A-4147-A177-3AD203B41FA5}">
                      <a16:colId xmlns:a16="http://schemas.microsoft.com/office/drawing/2014/main" val="1060420721"/>
                    </a:ext>
                  </a:extLst>
                </a:gridCol>
                <a:gridCol w="268907">
                  <a:extLst>
                    <a:ext uri="{9D8B030D-6E8A-4147-A177-3AD203B41FA5}">
                      <a16:colId xmlns:a16="http://schemas.microsoft.com/office/drawing/2014/main" val="848109555"/>
                    </a:ext>
                  </a:extLst>
                </a:gridCol>
                <a:gridCol w="268907">
                  <a:extLst>
                    <a:ext uri="{9D8B030D-6E8A-4147-A177-3AD203B41FA5}">
                      <a16:colId xmlns:a16="http://schemas.microsoft.com/office/drawing/2014/main" val="1554880535"/>
                    </a:ext>
                  </a:extLst>
                </a:gridCol>
                <a:gridCol w="268907">
                  <a:extLst>
                    <a:ext uri="{9D8B030D-6E8A-4147-A177-3AD203B41FA5}">
                      <a16:colId xmlns:a16="http://schemas.microsoft.com/office/drawing/2014/main" val="3795524142"/>
                    </a:ext>
                  </a:extLst>
                </a:gridCol>
                <a:gridCol w="268907">
                  <a:extLst>
                    <a:ext uri="{9D8B030D-6E8A-4147-A177-3AD203B41FA5}">
                      <a16:colId xmlns:a16="http://schemas.microsoft.com/office/drawing/2014/main" val="2762302933"/>
                    </a:ext>
                  </a:extLst>
                </a:gridCol>
                <a:gridCol w="268907">
                  <a:extLst>
                    <a:ext uri="{9D8B030D-6E8A-4147-A177-3AD203B41FA5}">
                      <a16:colId xmlns:a16="http://schemas.microsoft.com/office/drawing/2014/main" val="933012815"/>
                    </a:ext>
                  </a:extLst>
                </a:gridCol>
                <a:gridCol w="268907">
                  <a:extLst>
                    <a:ext uri="{9D8B030D-6E8A-4147-A177-3AD203B41FA5}">
                      <a16:colId xmlns:a16="http://schemas.microsoft.com/office/drawing/2014/main" val="3628075251"/>
                    </a:ext>
                  </a:extLst>
                </a:gridCol>
                <a:gridCol w="268907">
                  <a:extLst>
                    <a:ext uri="{9D8B030D-6E8A-4147-A177-3AD203B41FA5}">
                      <a16:colId xmlns:a16="http://schemas.microsoft.com/office/drawing/2014/main" val="2894719096"/>
                    </a:ext>
                  </a:extLst>
                </a:gridCol>
                <a:gridCol w="268907">
                  <a:extLst>
                    <a:ext uri="{9D8B030D-6E8A-4147-A177-3AD203B41FA5}">
                      <a16:colId xmlns:a16="http://schemas.microsoft.com/office/drawing/2014/main" val="3388599672"/>
                    </a:ext>
                  </a:extLst>
                </a:gridCol>
                <a:gridCol w="268907">
                  <a:extLst>
                    <a:ext uri="{9D8B030D-6E8A-4147-A177-3AD203B41FA5}">
                      <a16:colId xmlns:a16="http://schemas.microsoft.com/office/drawing/2014/main" val="717845630"/>
                    </a:ext>
                  </a:extLst>
                </a:gridCol>
                <a:gridCol w="268907">
                  <a:extLst>
                    <a:ext uri="{9D8B030D-6E8A-4147-A177-3AD203B41FA5}">
                      <a16:colId xmlns:a16="http://schemas.microsoft.com/office/drawing/2014/main" val="107236875"/>
                    </a:ext>
                  </a:extLst>
                </a:gridCol>
                <a:gridCol w="268907">
                  <a:extLst>
                    <a:ext uri="{9D8B030D-6E8A-4147-A177-3AD203B41FA5}">
                      <a16:colId xmlns:a16="http://schemas.microsoft.com/office/drawing/2014/main" val="3308433359"/>
                    </a:ext>
                  </a:extLst>
                </a:gridCol>
                <a:gridCol w="268907">
                  <a:extLst>
                    <a:ext uri="{9D8B030D-6E8A-4147-A177-3AD203B41FA5}">
                      <a16:colId xmlns:a16="http://schemas.microsoft.com/office/drawing/2014/main" val="1673731429"/>
                    </a:ext>
                  </a:extLst>
                </a:gridCol>
                <a:gridCol w="268907">
                  <a:extLst>
                    <a:ext uri="{9D8B030D-6E8A-4147-A177-3AD203B41FA5}">
                      <a16:colId xmlns:a16="http://schemas.microsoft.com/office/drawing/2014/main" val="3045900921"/>
                    </a:ext>
                  </a:extLst>
                </a:gridCol>
                <a:gridCol w="268907">
                  <a:extLst>
                    <a:ext uri="{9D8B030D-6E8A-4147-A177-3AD203B41FA5}">
                      <a16:colId xmlns:a16="http://schemas.microsoft.com/office/drawing/2014/main" val="3361375447"/>
                    </a:ext>
                  </a:extLst>
                </a:gridCol>
                <a:gridCol w="268907">
                  <a:extLst>
                    <a:ext uri="{9D8B030D-6E8A-4147-A177-3AD203B41FA5}">
                      <a16:colId xmlns:a16="http://schemas.microsoft.com/office/drawing/2014/main" val="2254022694"/>
                    </a:ext>
                  </a:extLst>
                </a:gridCol>
                <a:gridCol w="268907">
                  <a:extLst>
                    <a:ext uri="{9D8B030D-6E8A-4147-A177-3AD203B41FA5}">
                      <a16:colId xmlns:a16="http://schemas.microsoft.com/office/drawing/2014/main" val="2954360048"/>
                    </a:ext>
                  </a:extLst>
                </a:gridCol>
                <a:gridCol w="268907">
                  <a:extLst>
                    <a:ext uri="{9D8B030D-6E8A-4147-A177-3AD203B41FA5}">
                      <a16:colId xmlns:a16="http://schemas.microsoft.com/office/drawing/2014/main" val="133957238"/>
                    </a:ext>
                  </a:extLst>
                </a:gridCol>
              </a:tblGrid>
              <a:tr h="156755">
                <a:tc rowSpan="2"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MyriadRegular"/>
                          <a:ea typeface="文鼎CS中等线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MyriadRegular"/>
                          <a:ea typeface="文鼎CS中等线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MyriadRegular"/>
                          <a:ea typeface="文鼎CS中等线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MyriadRegular"/>
                          <a:ea typeface="文鼎CS中等线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MyriadRegular"/>
                          <a:ea typeface="文鼎CS中等线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MyriadRegular"/>
                          <a:ea typeface="文鼎CS中等线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MyriadRegular"/>
                          <a:ea typeface="文鼎CS中等线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MyriadRegular"/>
                          <a:ea typeface="文鼎CS中等线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MyriadRegular"/>
                          <a:ea typeface="文鼎CS中等线"/>
                        </a:defRPr>
                      </a:lvl9pPr>
                    </a:lstStyle>
                    <a:p>
                      <a:pPr algn="ctr"/>
                      <a:endParaRPr lang="zh-CN" altLang="en-US" sz="6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5315" marR="65315" marT="32657" marB="32657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600" b="1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2010</a:t>
                      </a:r>
                    </a:p>
                  </a:txBody>
                  <a:tcPr marL="65315" marR="65315" marT="32657" marB="32657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600" b="1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…</a:t>
                      </a:r>
                    </a:p>
                  </a:txBody>
                  <a:tcPr marL="65315" marR="65315" marT="32657" marB="32657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600" b="1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2017</a:t>
                      </a:r>
                    </a:p>
                  </a:txBody>
                  <a:tcPr marL="65315" marR="65315" marT="32657" marB="32657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600" b="1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2018</a:t>
                      </a:r>
                    </a:p>
                  </a:txBody>
                  <a:tcPr marL="65315" marR="65315" marT="32657" marB="32657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600" b="1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2019</a:t>
                      </a:r>
                    </a:p>
                  </a:txBody>
                  <a:tcPr marL="65315" marR="65315" marT="32657" marB="32657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zh-CN" sz="600" b="1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2020</a:t>
                      </a:r>
                    </a:p>
                  </a:txBody>
                  <a:tcPr marL="65315" marR="65315" marT="32657" marB="32657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zh-CN" sz="600" b="1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2021</a:t>
                      </a:r>
                      <a:endParaRPr lang="zh-CN" altLang="en-US" sz="600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5315" marR="65315" marT="32657" marB="32657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zh-CN" sz="600" b="1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2022</a:t>
                      </a:r>
                      <a:endParaRPr lang="zh-CN" altLang="en-US" sz="600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5315" marR="65315" marT="32657" marB="32657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zh-CN" sz="600" b="1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2023</a:t>
                      </a:r>
                      <a:endParaRPr lang="zh-CN" altLang="en-US" sz="600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5315" marR="65315" marT="32657" marB="32657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zh-CN" sz="600" b="1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2024</a:t>
                      </a:r>
                      <a:endParaRPr lang="zh-CN" altLang="en-US" sz="600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5315" marR="65315" marT="32657" marB="32657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4"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MyriadRegular"/>
                          <a:ea typeface="文鼎CS中等线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MyriadRegular"/>
                          <a:ea typeface="文鼎CS中等线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MyriadRegular"/>
                          <a:ea typeface="文鼎CS中等线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MyriadRegular"/>
                          <a:ea typeface="文鼎CS中等线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MyriadRegular"/>
                          <a:ea typeface="文鼎CS中等线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MyriadRegular"/>
                          <a:ea typeface="文鼎CS中等线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MyriadRegular"/>
                          <a:ea typeface="文鼎CS中等线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MyriadRegular"/>
                          <a:ea typeface="文鼎CS中等线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MyriadRegular"/>
                          <a:ea typeface="文鼎CS中等线"/>
                        </a:defRPr>
                      </a:lvl9pPr>
                    </a:lstStyle>
                    <a:p>
                      <a:pPr algn="ctr"/>
                      <a:r>
                        <a:rPr lang="en-US" altLang="zh-CN" sz="6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2025</a:t>
                      </a:r>
                      <a:endParaRPr lang="zh-CN" altLang="en-US" sz="6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5315" marR="65315" marT="32657" marB="32657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5860328"/>
                  </a:ext>
                </a:extLst>
              </a:tr>
              <a:tr h="133895">
                <a:tc vMerge="1">
                  <a:txBody>
                    <a:bodyPr/>
                    <a:lstStyle/>
                    <a:p>
                      <a:pPr algn="ctr"/>
                      <a:endParaRPr lang="zh-CN" altLang="en-US" sz="6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7086" marR="87086" marT="43543" marB="43543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zh-CN" sz="500" b="1" dirty="0" smtClean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5315" marR="65315" marT="32657" marB="32657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zh-CN" sz="500" b="1" dirty="0" smtClean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5315" marR="65315" marT="32657" marB="32657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zh-CN" sz="500" b="1" dirty="0" smtClean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5315" marR="65315" marT="32657" marB="32657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zh-CN" sz="500" b="1" dirty="0" smtClean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5315" marR="65315" marT="32657" marB="32657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zh-CN" sz="500" b="1" dirty="0" smtClean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5315" marR="65315" marT="32657" marB="32657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500" b="1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Q1</a:t>
                      </a:r>
                    </a:p>
                  </a:txBody>
                  <a:tcPr marL="65315" marR="65315" marT="32657" marB="32657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500" b="1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Q2</a:t>
                      </a:r>
                    </a:p>
                  </a:txBody>
                  <a:tcPr marL="65315" marR="65315" marT="32657" marB="32657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500" b="1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Q3</a:t>
                      </a:r>
                    </a:p>
                  </a:txBody>
                  <a:tcPr marL="65315" marR="65315" marT="32657" marB="32657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500" b="1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Q4</a:t>
                      </a:r>
                    </a:p>
                  </a:txBody>
                  <a:tcPr marL="65315" marR="65315" marT="32657" marB="32657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500" b="1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Q1</a:t>
                      </a:r>
                    </a:p>
                  </a:txBody>
                  <a:tcPr marL="65315" marR="65315" marT="32657" marB="32657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500" b="1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Q2</a:t>
                      </a:r>
                    </a:p>
                  </a:txBody>
                  <a:tcPr marL="65315" marR="65315" marT="32657" marB="32657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500" b="1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Q3</a:t>
                      </a:r>
                    </a:p>
                  </a:txBody>
                  <a:tcPr marL="65315" marR="65315" marT="32657" marB="32657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500" b="1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Q4</a:t>
                      </a:r>
                    </a:p>
                  </a:txBody>
                  <a:tcPr marL="65315" marR="65315" marT="32657" marB="32657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500" b="1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Q1</a:t>
                      </a:r>
                    </a:p>
                  </a:txBody>
                  <a:tcPr marL="65315" marR="65315" marT="32657" marB="32657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500" b="1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Q2</a:t>
                      </a:r>
                    </a:p>
                  </a:txBody>
                  <a:tcPr marL="65315" marR="65315" marT="32657" marB="32657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500" b="1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Q3</a:t>
                      </a:r>
                    </a:p>
                  </a:txBody>
                  <a:tcPr marL="65315" marR="65315" marT="32657" marB="32657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500" b="1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Q4</a:t>
                      </a:r>
                    </a:p>
                  </a:txBody>
                  <a:tcPr marL="65315" marR="65315" marT="32657" marB="32657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500" b="1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Q1</a:t>
                      </a:r>
                    </a:p>
                  </a:txBody>
                  <a:tcPr marL="65315" marR="65315" marT="32657" marB="32657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500" b="1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Q2</a:t>
                      </a:r>
                    </a:p>
                  </a:txBody>
                  <a:tcPr marL="65315" marR="65315" marT="32657" marB="32657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500" b="1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Q3</a:t>
                      </a:r>
                    </a:p>
                  </a:txBody>
                  <a:tcPr marL="65315" marR="65315" marT="32657" marB="32657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500" b="1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Q4</a:t>
                      </a:r>
                    </a:p>
                  </a:txBody>
                  <a:tcPr marL="65315" marR="65315" marT="32657" marB="32657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500" b="1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Q1</a:t>
                      </a:r>
                    </a:p>
                  </a:txBody>
                  <a:tcPr marL="65315" marR="65315" marT="32657" marB="32657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500" b="1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Q2</a:t>
                      </a:r>
                    </a:p>
                  </a:txBody>
                  <a:tcPr marL="65315" marR="65315" marT="32657" marB="32657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500" b="1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Q3</a:t>
                      </a:r>
                    </a:p>
                  </a:txBody>
                  <a:tcPr marL="65315" marR="65315" marT="32657" marB="32657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500" b="1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Q4</a:t>
                      </a:r>
                    </a:p>
                  </a:txBody>
                  <a:tcPr marL="65315" marR="65315" marT="32657" marB="32657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500" b="1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Q1</a:t>
                      </a:r>
                    </a:p>
                  </a:txBody>
                  <a:tcPr marL="65315" marR="65315" marT="32657" marB="32657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500" b="1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Q2</a:t>
                      </a:r>
                    </a:p>
                  </a:txBody>
                  <a:tcPr marL="65315" marR="65315" marT="32657" marB="32657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500" b="1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Q3</a:t>
                      </a:r>
                    </a:p>
                  </a:txBody>
                  <a:tcPr marL="65315" marR="65315" marT="32657" marB="32657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500" b="1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Q4</a:t>
                      </a:r>
                    </a:p>
                  </a:txBody>
                  <a:tcPr marL="65315" marR="65315" marT="32657" marB="32657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3579099"/>
                  </a:ext>
                </a:extLst>
              </a:tr>
              <a:tr h="156755">
                <a:tc row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Regular"/>
                          <a:ea typeface="文鼎CS中等线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Regular"/>
                          <a:ea typeface="文鼎CS中等线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Regular"/>
                          <a:ea typeface="文鼎CS中等线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Regular"/>
                          <a:ea typeface="文鼎CS中等线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Regular"/>
                          <a:ea typeface="文鼎CS中等线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Regular"/>
                          <a:ea typeface="文鼎CS中等线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Regular"/>
                          <a:ea typeface="文鼎CS中等线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Regular"/>
                          <a:ea typeface="文鼎CS中等线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Regular"/>
                          <a:ea typeface="文鼎CS中等线"/>
                        </a:defRPr>
                      </a:lvl9pPr>
                    </a:lstStyle>
                    <a:p>
                      <a:pPr algn="ctr"/>
                      <a:endParaRPr lang="zh-CN" altLang="en-US" sz="6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5315" marR="65315" marT="32657" marB="32657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6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5315" marR="65315" marT="32657" marB="32657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6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5315" marR="65315" marT="32657" marB="32657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6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5315" marR="65315" marT="32657" marB="32657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6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5315" marR="65315" marT="32657" marB="32657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6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5315" marR="65315" marT="32657" marB="32657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8">
                  <a:txBody>
                    <a:bodyPr/>
                    <a:lstStyle/>
                    <a:p>
                      <a:pPr algn="ctr"/>
                      <a:r>
                        <a:rPr lang="en-US" altLang="zh-CN" sz="6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PCIe 4.0</a:t>
                      </a:r>
                      <a:endParaRPr lang="zh-CN" altLang="en-US" sz="6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5315" marR="65315" marT="32657" marB="32657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12">
                  <a:txBody>
                    <a:bodyPr/>
                    <a:lstStyle/>
                    <a:p>
                      <a:pPr algn="ctr"/>
                      <a:r>
                        <a:rPr lang="en-US" altLang="zh-CN" sz="6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PCIe 5.0</a:t>
                      </a:r>
                      <a:endParaRPr lang="zh-CN" altLang="en-US" sz="6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5315" marR="65315" marT="32657" marB="32657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0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7086" marR="87086" marT="43543" marB="435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0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7086" marR="87086" marT="43543" marB="435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4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Regular"/>
                          <a:ea typeface="文鼎CS中等线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Regular"/>
                          <a:ea typeface="文鼎CS中等线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Regular"/>
                          <a:ea typeface="文鼎CS中等线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Regular"/>
                          <a:ea typeface="文鼎CS中等线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Regular"/>
                          <a:ea typeface="文鼎CS中等线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Regular"/>
                          <a:ea typeface="文鼎CS中等线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Regular"/>
                          <a:ea typeface="文鼎CS中等线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Regular"/>
                          <a:ea typeface="文鼎CS中等线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Regular"/>
                          <a:ea typeface="文鼎CS中等线"/>
                        </a:defRPr>
                      </a:lvl9pPr>
                    </a:lstStyle>
                    <a:p>
                      <a:pPr algn="ctr"/>
                      <a:r>
                        <a:rPr lang="en-US" altLang="zh-CN" sz="600" dirty="0" err="1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PCIe</a:t>
                      </a:r>
                      <a:r>
                        <a:rPr lang="en-US" altLang="zh-CN" sz="600" baseline="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6.0</a:t>
                      </a:r>
                      <a:r>
                        <a:rPr lang="zh-CN" altLang="en-US" sz="600" baseline="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（预估）</a:t>
                      </a:r>
                      <a:endParaRPr lang="zh-CN" altLang="en-US" sz="6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5315" marR="65315" marT="32657" marB="32657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9484739"/>
                  </a:ext>
                </a:extLst>
              </a:tr>
              <a:tr h="156755">
                <a:tc vMerge="1">
                  <a:txBody>
                    <a:bodyPr/>
                    <a:lstStyle/>
                    <a:p>
                      <a:pPr algn="ctr"/>
                      <a:endParaRPr lang="zh-CN" altLang="en-US" sz="14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7086" marR="87086" marT="43543" marB="435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6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5315" marR="65315" marT="32657" marB="32657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6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5315" marR="65315" marT="32657" marB="32657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6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5315" marR="65315" marT="32657" marB="32657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6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5315" marR="65315" marT="32657" marB="32657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6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5315" marR="65315" marT="32657" marB="32657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8">
                  <a:txBody>
                    <a:bodyPr/>
                    <a:lstStyle/>
                    <a:p>
                      <a:pPr algn="ctr"/>
                      <a:endParaRPr lang="zh-CN" altLang="en-US" sz="6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5315" marR="65315" marT="32657" marB="32657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 marL="87086" marR="87086" marT="43543" marB="43543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zh-CN" sz="6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CXL 1.1</a:t>
                      </a:r>
                      <a:endParaRPr lang="zh-CN" altLang="en-US" sz="6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5315" marR="65315" marT="32657" marB="32657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zh-CN" sz="6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CXL 1.1+/CXL 2.0</a:t>
                      </a:r>
                      <a:endParaRPr lang="zh-CN" altLang="en-US" sz="6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5315" marR="65315" marT="32657" marB="32657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zh-CN" sz="6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CXL 2.0</a:t>
                      </a:r>
                      <a:endParaRPr lang="zh-CN" altLang="en-US" sz="6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5315" marR="65315" marT="32657" marB="32657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zh-CN" sz="6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CXL 2.x/3.0</a:t>
                      </a:r>
                      <a:endParaRPr lang="zh-CN" altLang="en-US" sz="6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5315" marR="65315" marT="32657" marB="32657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4178633"/>
                  </a:ext>
                </a:extLst>
              </a:tr>
              <a:tr h="15675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Regular"/>
                          <a:ea typeface="文鼎CS中等线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Regular"/>
                          <a:ea typeface="文鼎CS中等线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Regular"/>
                          <a:ea typeface="文鼎CS中等线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Regular"/>
                          <a:ea typeface="文鼎CS中等线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Regular"/>
                          <a:ea typeface="文鼎CS中等线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Regular"/>
                          <a:ea typeface="文鼎CS中等线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Regular"/>
                          <a:ea typeface="文鼎CS中等线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Regular"/>
                          <a:ea typeface="文鼎CS中等线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Regular"/>
                          <a:ea typeface="文鼎CS中等线"/>
                        </a:defRPr>
                      </a:lvl9pPr>
                    </a:lstStyle>
                    <a:p>
                      <a:pPr algn="ctr"/>
                      <a:endParaRPr lang="en-US" altLang="zh-CN" sz="6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5315" marR="65315" marT="32657" marB="32657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zh-CN" sz="6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PCIe 3.0</a:t>
                      </a:r>
                      <a:endParaRPr lang="zh-CN" altLang="en-US" sz="6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5315" marR="65315" marT="32657" marB="32657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8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7086" marR="87086" marT="43543" marB="43543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8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7086" marR="87086" marT="43543" marB="43543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6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PCIe 4.0</a:t>
                      </a:r>
                      <a:endParaRPr lang="zh-CN" altLang="en-US" sz="6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5315" marR="65315" marT="32657" marB="32657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8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7086" marR="87086" marT="43543" marB="43543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gridSpan="8">
                  <a:txBody>
                    <a:bodyPr/>
                    <a:lstStyle/>
                    <a:p>
                      <a:pPr algn="ctr"/>
                      <a:r>
                        <a:rPr lang="en-US" altLang="zh-CN" sz="6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PCIe</a:t>
                      </a:r>
                      <a:r>
                        <a:rPr lang="en-US" altLang="zh-CN" sz="600" baseline="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5.0</a:t>
                      </a:r>
                      <a:endParaRPr lang="zh-CN" altLang="en-US" sz="6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5315" marR="65315" marT="32657" marB="32657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8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7086" marR="87086" marT="43543" marB="435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8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7086" marR="87086" marT="43543" marB="435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8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7086" marR="87086" marT="43543" marB="435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8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7086" marR="87086" marT="43543" marB="435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8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7086" marR="87086" marT="43543" marB="435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12">
                  <a:txBody>
                    <a:bodyPr/>
                    <a:lstStyle/>
                    <a:p>
                      <a:pPr algn="ctr"/>
                      <a:r>
                        <a:rPr lang="en-US" altLang="zh-CN" sz="6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PCIe 6.0</a:t>
                      </a:r>
                      <a:endParaRPr lang="zh-CN" altLang="en-US" sz="6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5315" marR="65315" marT="32657" marB="32657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8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7086" marR="87086" marT="43543" marB="435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8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7086" marR="87086" marT="43543" marB="43543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8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7086" marR="87086" marT="43543" marB="435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8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7086" marR="87086" marT="43543" marB="43543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8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7086" marR="87086" marT="43543" marB="43543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4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Regular"/>
                          <a:ea typeface="文鼎CS中等线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Regular"/>
                          <a:ea typeface="文鼎CS中等线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Regular"/>
                          <a:ea typeface="文鼎CS中等线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Regular"/>
                          <a:ea typeface="文鼎CS中等线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Regular"/>
                          <a:ea typeface="文鼎CS中等线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Regular"/>
                          <a:ea typeface="文鼎CS中等线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Regular"/>
                          <a:ea typeface="文鼎CS中等线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Regular"/>
                          <a:ea typeface="文鼎CS中等线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Regular"/>
                          <a:ea typeface="文鼎CS中等线"/>
                        </a:defRPr>
                      </a:lvl9pPr>
                    </a:lstStyle>
                    <a:p>
                      <a:pPr algn="ctr"/>
                      <a:endParaRPr lang="zh-CN" altLang="en-US" sz="6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5315" marR="65315" marT="32657" marB="32657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0772558"/>
                  </a:ext>
                </a:extLst>
              </a:tr>
              <a:tr h="156755">
                <a:tc>
                  <a:txBody>
                    <a:bodyPr/>
                    <a:lstStyle/>
                    <a:p>
                      <a:pPr algn="ctr"/>
                      <a:endParaRPr lang="en-US" altLang="zh-CN" sz="6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5315" marR="65315" marT="32657" marB="32657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/>
                      <a:endParaRPr lang="zh-CN" altLang="en-US" sz="6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5315" marR="65315" marT="32657" marB="32657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8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7086" marR="87086" marT="43543" marB="43543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8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7086" marR="87086" marT="43543" marB="43543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8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7086" marR="87086" marT="43543" marB="43543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6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CXL 1.0&amp;1.1</a:t>
                      </a:r>
                      <a:endParaRPr lang="zh-CN" altLang="en-US" sz="6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5315" marR="65315" marT="32657" marB="32657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8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7086" marR="87086" marT="43543" marB="43543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9">
                  <a:txBody>
                    <a:bodyPr/>
                    <a:lstStyle/>
                    <a:p>
                      <a:pPr algn="ctr"/>
                      <a:r>
                        <a:rPr lang="en-US" altLang="zh-CN" sz="6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CXL 2.0</a:t>
                      </a:r>
                      <a:endParaRPr lang="zh-CN" altLang="en-US" sz="6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5315" marR="65315" marT="32657" marB="32657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8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7086" marR="87086" marT="43543" marB="435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8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7086" marR="87086" marT="43543" marB="435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8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7086" marR="87086" marT="43543" marB="435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8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7086" marR="87086" marT="43543" marB="435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8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7086" marR="87086" marT="43543" marB="435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8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7086" marR="87086" marT="43543" marB="435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10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600" kern="12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CXL 3.0</a:t>
                      </a:r>
                      <a:endParaRPr lang="zh-CN" altLang="en-US" sz="6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5315" marR="65315" marT="32657" marB="32657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8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7086" marR="87086" marT="43543" marB="435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8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7086" marR="87086" marT="43543" marB="43543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8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7086" marR="87086" marT="43543" marB="43543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endParaRPr lang="zh-CN" altLang="en-US" sz="6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5315" marR="65315" marT="32657" marB="32657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2716280"/>
                  </a:ext>
                </a:extLst>
              </a:tr>
            </a:tbl>
          </a:graphicData>
        </a:graphic>
      </p:graphicFrame>
      <p:pic>
        <p:nvPicPr>
          <p:cNvPr id="93" name="图片 92">
            <a:extLst>
              <a:ext uri="{FF2B5EF4-FFF2-40B4-BE49-F238E27FC236}">
                <a16:creationId xmlns:a16="http://schemas.microsoft.com/office/drawing/2014/main" id="{9DA5B80B-59CD-4E98-AB27-D41DA3420C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526" y="1464628"/>
            <a:ext cx="419607" cy="102761"/>
          </a:xfrm>
          <a:prstGeom prst="rect">
            <a:avLst/>
          </a:prstGeom>
        </p:spPr>
      </p:pic>
      <p:pic>
        <p:nvPicPr>
          <p:cNvPr id="94" name="图片 9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645" y="1294753"/>
            <a:ext cx="283369" cy="137210"/>
          </a:xfrm>
          <a:prstGeom prst="rect">
            <a:avLst/>
          </a:prstGeom>
        </p:spPr>
      </p:pic>
      <p:pic>
        <p:nvPicPr>
          <p:cNvPr id="95" name="图片 9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5526" y="1013894"/>
            <a:ext cx="419607" cy="252959"/>
          </a:xfrm>
          <a:prstGeom prst="rect">
            <a:avLst/>
          </a:prstGeom>
        </p:spPr>
      </p:pic>
      <p:sp>
        <p:nvSpPr>
          <p:cNvPr id="96" name="文本框 95"/>
          <p:cNvSpPr txBox="1"/>
          <p:nvPr/>
        </p:nvSpPr>
        <p:spPr>
          <a:xfrm>
            <a:off x="868461" y="4416808"/>
            <a:ext cx="7683460" cy="669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8588" indent="-128588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zh-CN" altLang="en-US" sz="1000" dirty="0">
                <a:latin typeface="+mn-ea"/>
              </a:rPr>
              <a:t>主流内存形态逐步由并行内存转变为</a:t>
            </a:r>
            <a:r>
              <a:rPr lang="zh-CN" altLang="en-US" sz="1000" b="1" dirty="0">
                <a:latin typeface="+mn-ea"/>
              </a:rPr>
              <a:t>并行内存与串行内存共存</a:t>
            </a:r>
            <a:r>
              <a:rPr lang="zh-CN" altLang="en-US" sz="1000" dirty="0">
                <a:latin typeface="+mn-ea"/>
              </a:rPr>
              <a:t>，在串行内存远端拓展协议中，</a:t>
            </a:r>
            <a:r>
              <a:rPr lang="en-US" altLang="zh-CN" sz="1000" b="1" dirty="0">
                <a:latin typeface="+mn-ea"/>
              </a:rPr>
              <a:t>CXL</a:t>
            </a:r>
            <a:r>
              <a:rPr lang="zh-CN" altLang="en-US" sz="1000" b="1" dirty="0">
                <a:latin typeface="+mn-ea"/>
              </a:rPr>
              <a:t>总线技术未来具有广阔的应用前景；</a:t>
            </a:r>
            <a:endParaRPr lang="en-US" altLang="zh-CN" sz="1000" dirty="0">
              <a:latin typeface="+mn-ea"/>
            </a:endParaRPr>
          </a:p>
          <a:p>
            <a:pPr marL="128588" indent="-128588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altLang="zh-CN" sz="1000" dirty="0">
                <a:latin typeface="+mn-ea"/>
              </a:rPr>
              <a:t>CXL</a:t>
            </a:r>
            <a:r>
              <a:rPr lang="zh-CN" altLang="en-US" sz="1000" dirty="0">
                <a:latin typeface="+mn-ea"/>
              </a:rPr>
              <a:t>内存模组方案目前各主流内存厂家设计推出中，</a:t>
            </a:r>
            <a:r>
              <a:rPr lang="zh-CN" altLang="en-US" sz="1000" b="1" dirty="0">
                <a:latin typeface="+mn-ea"/>
              </a:rPr>
              <a:t>封装形态以</a:t>
            </a:r>
            <a:r>
              <a:rPr lang="en-US" altLang="zh-CN" sz="1000" b="1" dirty="0">
                <a:latin typeface="+mn-ea"/>
              </a:rPr>
              <a:t>EDSFF</a:t>
            </a:r>
            <a:r>
              <a:rPr lang="zh-CN" altLang="en-US" sz="1000" b="1" dirty="0">
                <a:latin typeface="+mn-ea"/>
              </a:rPr>
              <a:t>形态为主流发展趋势，具有密度高，散热性好等特点</a:t>
            </a:r>
            <a:r>
              <a:rPr lang="zh-CN" altLang="en-US" sz="1000" dirty="0">
                <a:solidFill>
                  <a:srgbClr val="1111FF"/>
                </a:solidFill>
                <a:latin typeface="+mn-ea"/>
              </a:rPr>
              <a:t>，</a:t>
            </a:r>
            <a:r>
              <a:rPr lang="zh-CN" altLang="en-US" sz="1000" dirty="0">
                <a:latin typeface="+mn-ea"/>
              </a:rPr>
              <a:t>业界也同时存在</a:t>
            </a:r>
            <a:r>
              <a:rPr lang="en-US" altLang="zh-CN" sz="1000" b="1" dirty="0" err="1">
                <a:latin typeface="+mn-ea"/>
              </a:rPr>
              <a:t>PCIe</a:t>
            </a:r>
            <a:r>
              <a:rPr lang="en-US" altLang="zh-CN" sz="1000" b="1" dirty="0">
                <a:latin typeface="+mn-ea"/>
              </a:rPr>
              <a:t> AIC </a:t>
            </a:r>
            <a:r>
              <a:rPr lang="zh-CN" altLang="en-US" sz="1000" b="1" dirty="0" smtClean="0">
                <a:latin typeface="+mn-ea"/>
              </a:rPr>
              <a:t>形态</a:t>
            </a:r>
            <a:r>
              <a:rPr lang="zh-CN" altLang="en-US" sz="1000" dirty="0">
                <a:latin typeface="+mn-ea"/>
              </a:rPr>
              <a:t>。</a:t>
            </a:r>
            <a:endParaRPr lang="en-US" altLang="zh-CN" sz="1000" dirty="0">
              <a:latin typeface="+mn-ea"/>
            </a:endParaRPr>
          </a:p>
        </p:txBody>
      </p:sp>
      <p:sp>
        <p:nvSpPr>
          <p:cNvPr id="97" name="等腰三角形 96"/>
          <p:cNvSpPr/>
          <p:nvPr/>
        </p:nvSpPr>
        <p:spPr bwMode="auto">
          <a:xfrm>
            <a:off x="6116406" y="1577058"/>
            <a:ext cx="81009" cy="80574"/>
          </a:xfrm>
          <a:prstGeom prst="triangle">
            <a:avLst/>
          </a:prstGeom>
          <a:solidFill>
            <a:srgbClr val="C00000"/>
          </a:solidFill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endParaRPr kumimoji="1" lang="zh-CN" altLang="en-US">
              <a:latin typeface="Times New Roman" pitchFamily="18" charset="0"/>
              <a:ea typeface="宋体" pitchFamily="2" charset="-122"/>
            </a:endParaRPr>
          </a:p>
        </p:txBody>
      </p:sp>
      <p:cxnSp>
        <p:nvCxnSpPr>
          <p:cNvPr id="98" name="直接连接符 97"/>
          <p:cNvCxnSpPr/>
          <p:nvPr/>
        </p:nvCxnSpPr>
        <p:spPr bwMode="auto">
          <a:xfrm flipV="1">
            <a:off x="6156911" y="959105"/>
            <a:ext cx="0" cy="60537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C00000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sp>
        <p:nvSpPr>
          <p:cNvPr id="99" name="文本框 98">
            <a:extLst>
              <a:ext uri="{FF2B5EF4-FFF2-40B4-BE49-F238E27FC236}">
                <a16:creationId xmlns:a16="http://schemas.microsoft.com/office/drawing/2014/main" id="{88DE7FF4-056D-4F03-A3A5-426D105A39DC}"/>
              </a:ext>
            </a:extLst>
          </p:cNvPr>
          <p:cNvSpPr txBox="1"/>
          <p:nvPr/>
        </p:nvSpPr>
        <p:spPr>
          <a:xfrm>
            <a:off x="278523" y="1681282"/>
            <a:ext cx="2727303" cy="219291"/>
          </a:xfrm>
          <a:prstGeom prst="rect">
            <a:avLst/>
          </a:prstGeom>
          <a:solidFill>
            <a:srgbClr val="C6D9F1"/>
          </a:solidFill>
        </p:spPr>
        <p:txBody>
          <a:bodyPr wrap="square" rtlCol="0">
            <a:spAutoFit/>
          </a:bodyPr>
          <a:lstStyle/>
          <a:p>
            <a:pPr algn="ctr">
              <a:spcAft>
                <a:spcPts val="450"/>
              </a:spcAft>
            </a:pPr>
            <a:r>
              <a:rPr lang="zh-CN" altLang="en-US" sz="825" dirty="0">
                <a:latin typeface="+mn-ea"/>
              </a:rPr>
              <a:t>缓存一致性协议</a:t>
            </a:r>
            <a:endParaRPr lang="en-US" altLang="zh-CN" sz="825" dirty="0">
              <a:latin typeface="+mn-ea"/>
            </a:endParaRPr>
          </a:p>
        </p:txBody>
      </p:sp>
      <p:sp>
        <p:nvSpPr>
          <p:cNvPr id="100" name="文本框 99">
            <a:extLst>
              <a:ext uri="{FF2B5EF4-FFF2-40B4-BE49-F238E27FC236}">
                <a16:creationId xmlns:a16="http://schemas.microsoft.com/office/drawing/2014/main" id="{88DE7FF4-056D-4F03-A3A5-426D105A39DC}"/>
              </a:ext>
            </a:extLst>
          </p:cNvPr>
          <p:cNvSpPr txBox="1"/>
          <p:nvPr/>
        </p:nvSpPr>
        <p:spPr>
          <a:xfrm>
            <a:off x="3208367" y="1676170"/>
            <a:ext cx="2727303" cy="219291"/>
          </a:xfrm>
          <a:prstGeom prst="rect">
            <a:avLst/>
          </a:prstGeom>
          <a:solidFill>
            <a:srgbClr val="8EB4E3"/>
          </a:solidFill>
        </p:spPr>
        <p:txBody>
          <a:bodyPr wrap="square" rtlCol="0">
            <a:spAutoFit/>
          </a:bodyPr>
          <a:lstStyle/>
          <a:p>
            <a:pPr algn="ctr">
              <a:spcAft>
                <a:spcPts val="450"/>
              </a:spcAft>
            </a:pPr>
            <a:r>
              <a:rPr lang="zh-CN" altLang="en-US" sz="825" dirty="0">
                <a:latin typeface="+mn-ea"/>
              </a:rPr>
              <a:t>内存形态</a:t>
            </a:r>
            <a:endParaRPr lang="en-US" altLang="zh-CN" sz="825" dirty="0">
              <a:latin typeface="+mn-ea"/>
            </a:endParaRPr>
          </a:p>
        </p:txBody>
      </p:sp>
      <p:sp>
        <p:nvSpPr>
          <p:cNvPr id="101" name="文本框 100">
            <a:extLst>
              <a:ext uri="{FF2B5EF4-FFF2-40B4-BE49-F238E27FC236}">
                <a16:creationId xmlns:a16="http://schemas.microsoft.com/office/drawing/2014/main" id="{88DE7FF4-056D-4F03-A3A5-426D105A39DC}"/>
              </a:ext>
            </a:extLst>
          </p:cNvPr>
          <p:cNvSpPr txBox="1"/>
          <p:nvPr/>
        </p:nvSpPr>
        <p:spPr>
          <a:xfrm>
            <a:off x="6138213" y="1676170"/>
            <a:ext cx="2727303" cy="219291"/>
          </a:xfrm>
          <a:prstGeom prst="rect">
            <a:avLst/>
          </a:prstGeom>
          <a:solidFill>
            <a:srgbClr val="558ED5"/>
          </a:solidFill>
          <a:ln w="19050">
            <a:noFill/>
            <a:prstDash val="sysDash"/>
          </a:ln>
        </p:spPr>
        <p:txBody>
          <a:bodyPr wrap="square" rtlCol="0">
            <a:spAutoFit/>
          </a:bodyPr>
          <a:lstStyle/>
          <a:p>
            <a:pPr algn="ctr">
              <a:spcAft>
                <a:spcPts val="450"/>
              </a:spcAft>
            </a:pPr>
            <a:r>
              <a:rPr lang="zh-CN" altLang="en-US" sz="825" dirty="0">
                <a:latin typeface="+mn-ea"/>
              </a:rPr>
              <a:t>系统方案</a:t>
            </a:r>
            <a:endParaRPr lang="en-US" altLang="zh-CN" sz="825" dirty="0">
              <a:latin typeface="+mn-ea"/>
            </a:endParaRPr>
          </a:p>
        </p:txBody>
      </p:sp>
      <p:sp>
        <p:nvSpPr>
          <p:cNvPr id="102" name="文本框 101">
            <a:extLst>
              <a:ext uri="{FF2B5EF4-FFF2-40B4-BE49-F238E27FC236}">
                <a16:creationId xmlns:a16="http://schemas.microsoft.com/office/drawing/2014/main" id="{88DE7FF4-056D-4F03-A3A5-426D105A39DC}"/>
              </a:ext>
            </a:extLst>
          </p:cNvPr>
          <p:cNvSpPr txBox="1"/>
          <p:nvPr/>
        </p:nvSpPr>
        <p:spPr>
          <a:xfrm>
            <a:off x="3226328" y="3840891"/>
            <a:ext cx="270934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8588" indent="-128588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zh-CN" altLang="en-US" sz="750" dirty="0">
                <a:latin typeface="+mn-ea"/>
              </a:rPr>
              <a:t>随缓存一致性协议的发展，出现</a:t>
            </a:r>
            <a:r>
              <a:rPr lang="zh-CN" altLang="en-US" sz="750" b="1" dirty="0">
                <a:latin typeface="+mn-ea"/>
              </a:rPr>
              <a:t>多种类型的串行内存模组</a:t>
            </a:r>
            <a:r>
              <a:rPr lang="zh-CN" altLang="en-US" sz="750" dirty="0">
                <a:latin typeface="+mn-ea"/>
              </a:rPr>
              <a:t>；</a:t>
            </a:r>
            <a:endParaRPr lang="en-US" altLang="zh-CN" sz="750" dirty="0">
              <a:latin typeface="+mn-ea"/>
            </a:endParaRPr>
          </a:p>
          <a:p>
            <a:pPr marL="128588" indent="-128588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zh-CN" altLang="en-US" sz="750" dirty="0">
                <a:latin typeface="+mn-ea"/>
              </a:rPr>
              <a:t>串行内存封装形态以</a:t>
            </a:r>
            <a:r>
              <a:rPr lang="en-US" altLang="zh-CN" sz="750" b="1" dirty="0">
                <a:latin typeface="+mn-ea"/>
              </a:rPr>
              <a:t>EDSFF</a:t>
            </a:r>
            <a:r>
              <a:rPr lang="zh-CN" altLang="en-US" sz="750" b="1" dirty="0">
                <a:latin typeface="+mn-ea"/>
              </a:rPr>
              <a:t>形态（</a:t>
            </a:r>
            <a:r>
              <a:rPr lang="en-US" altLang="zh-CN" sz="750" b="1" dirty="0">
                <a:latin typeface="+mn-ea"/>
              </a:rPr>
              <a:t>E3.S</a:t>
            </a:r>
            <a:r>
              <a:rPr lang="zh-CN" altLang="en-US" sz="750" b="1" dirty="0">
                <a:latin typeface="+mn-ea"/>
              </a:rPr>
              <a:t>、</a:t>
            </a:r>
            <a:r>
              <a:rPr lang="en-US" altLang="zh-CN" sz="750" b="1" dirty="0">
                <a:latin typeface="+mn-ea"/>
              </a:rPr>
              <a:t>E1.S</a:t>
            </a:r>
            <a:r>
              <a:rPr lang="zh-CN" altLang="en-US" sz="750" b="1" dirty="0">
                <a:latin typeface="+mn-ea"/>
              </a:rPr>
              <a:t>）</a:t>
            </a:r>
            <a:r>
              <a:rPr lang="zh-CN" altLang="en-US" sz="750" dirty="0">
                <a:latin typeface="+mn-ea"/>
              </a:rPr>
              <a:t>为主流发展趋势，根据用户需求不同也同时存在</a:t>
            </a:r>
            <a:r>
              <a:rPr lang="en-US" altLang="zh-CN" sz="750" b="1" dirty="0" err="1">
                <a:latin typeface="+mn-ea"/>
              </a:rPr>
              <a:t>PCIe</a:t>
            </a:r>
            <a:r>
              <a:rPr lang="en-US" altLang="zh-CN" sz="750" b="1" dirty="0">
                <a:latin typeface="+mn-ea"/>
              </a:rPr>
              <a:t> AIC</a:t>
            </a:r>
            <a:r>
              <a:rPr lang="zh-CN" altLang="en-US" sz="750" dirty="0">
                <a:latin typeface="+mn-ea"/>
              </a:rPr>
              <a:t>形态；</a:t>
            </a:r>
          </a:p>
        </p:txBody>
      </p:sp>
      <p:sp>
        <p:nvSpPr>
          <p:cNvPr id="103" name="矩形 102"/>
          <p:cNvSpPr/>
          <p:nvPr/>
        </p:nvSpPr>
        <p:spPr bwMode="auto">
          <a:xfrm>
            <a:off x="6136036" y="1667936"/>
            <a:ext cx="2729480" cy="2703145"/>
          </a:xfrm>
          <a:prstGeom prst="rect">
            <a:avLst/>
          </a:prstGeom>
          <a:noFill/>
          <a:ln w="19050" cap="flat" cmpd="sng" algn="ctr">
            <a:solidFill>
              <a:srgbClr val="558ED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endParaRPr kumimoji="1" lang="zh-CN" altLang="en-US"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104" name="矩形 103"/>
          <p:cNvSpPr/>
          <p:nvPr/>
        </p:nvSpPr>
        <p:spPr bwMode="auto">
          <a:xfrm>
            <a:off x="3206349" y="1667936"/>
            <a:ext cx="2729480" cy="2703145"/>
          </a:xfrm>
          <a:prstGeom prst="rect">
            <a:avLst/>
          </a:prstGeom>
          <a:noFill/>
          <a:ln w="19050" cap="flat" cmpd="sng" algn="ctr">
            <a:solidFill>
              <a:srgbClr val="8EB4E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endParaRPr kumimoji="1" lang="zh-CN" altLang="en-US"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105" name="矩形 104"/>
          <p:cNvSpPr/>
          <p:nvPr/>
        </p:nvSpPr>
        <p:spPr bwMode="auto">
          <a:xfrm>
            <a:off x="271714" y="1677461"/>
            <a:ext cx="2729480" cy="2693620"/>
          </a:xfrm>
          <a:prstGeom prst="rect">
            <a:avLst/>
          </a:prstGeom>
          <a:noFill/>
          <a:ln w="19050" cap="flat" cmpd="sng" algn="ctr">
            <a:solidFill>
              <a:srgbClr val="C6D9F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endParaRPr kumimoji="1" lang="zh-CN" altLang="en-US">
              <a:latin typeface="Times New Roman" pitchFamily="18" charset="0"/>
              <a:ea typeface="宋体" pitchFamily="2" charset="-122"/>
            </a:endParaRPr>
          </a:p>
        </p:txBody>
      </p:sp>
      <p:pic>
        <p:nvPicPr>
          <p:cNvPr id="107" name="图片 10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38445" y="2665486"/>
            <a:ext cx="1147599" cy="337334"/>
          </a:xfrm>
          <a:prstGeom prst="rect">
            <a:avLst/>
          </a:prstGeom>
        </p:spPr>
      </p:pic>
      <p:pic>
        <p:nvPicPr>
          <p:cNvPr id="108" name="Picture 2" descr="https://www.inspur.com/lcjtww/resource/cms/2021/04/img_pc_site/2021040616412625696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3803" y="1896676"/>
            <a:ext cx="1216883" cy="582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9" name="文本框 108"/>
          <p:cNvSpPr txBox="1"/>
          <p:nvPr/>
        </p:nvSpPr>
        <p:spPr>
          <a:xfrm>
            <a:off x="7994281" y="1990385"/>
            <a:ext cx="469706" cy="1615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50" dirty="0"/>
              <a:t>通用服务器</a:t>
            </a:r>
          </a:p>
        </p:txBody>
      </p:sp>
      <p:sp>
        <p:nvSpPr>
          <p:cNvPr id="110" name="文本框 109"/>
          <p:cNvSpPr txBox="1"/>
          <p:nvPr/>
        </p:nvSpPr>
        <p:spPr>
          <a:xfrm>
            <a:off x="8021918" y="2585237"/>
            <a:ext cx="4697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50" dirty="0"/>
              <a:t>Memory Box</a:t>
            </a:r>
            <a:endParaRPr lang="zh-CN" altLang="en-US" sz="450" dirty="0"/>
          </a:p>
        </p:txBody>
      </p:sp>
      <p:cxnSp>
        <p:nvCxnSpPr>
          <p:cNvPr id="111" name="直接箭头连接符 110"/>
          <p:cNvCxnSpPr/>
          <p:nvPr/>
        </p:nvCxnSpPr>
        <p:spPr bwMode="auto">
          <a:xfrm>
            <a:off x="8212244" y="2356854"/>
            <a:ext cx="0" cy="27003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accent2">
                <a:lumMod val="75000"/>
              </a:schemeClr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112" name="文本框 111"/>
          <p:cNvSpPr txBox="1"/>
          <p:nvPr/>
        </p:nvSpPr>
        <p:spPr>
          <a:xfrm>
            <a:off x="8197295" y="2392132"/>
            <a:ext cx="56017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50" dirty="0">
                <a:solidFill>
                  <a:srgbClr val="1111FF"/>
                </a:solidFill>
              </a:rPr>
              <a:t>CXL/</a:t>
            </a:r>
            <a:r>
              <a:rPr lang="en-US" altLang="zh-CN" sz="450" dirty="0" err="1">
                <a:solidFill>
                  <a:srgbClr val="1111FF"/>
                </a:solidFill>
              </a:rPr>
              <a:t>OpenCAPI</a:t>
            </a:r>
            <a:r>
              <a:rPr lang="en-US" altLang="zh-CN" sz="450" dirty="0">
                <a:solidFill>
                  <a:srgbClr val="1111FF"/>
                </a:solidFill>
              </a:rPr>
              <a:t>/</a:t>
            </a:r>
            <a:r>
              <a:rPr lang="en-US" altLang="zh-CN" sz="450" dirty="0"/>
              <a:t>Gen-Z/CCIX</a:t>
            </a:r>
            <a:endParaRPr lang="zh-CN" altLang="en-US" sz="450" dirty="0"/>
          </a:p>
        </p:txBody>
      </p:sp>
      <p:cxnSp>
        <p:nvCxnSpPr>
          <p:cNvPr id="113" name="直接箭头连接符 112"/>
          <p:cNvCxnSpPr/>
          <p:nvPr/>
        </p:nvCxnSpPr>
        <p:spPr bwMode="auto">
          <a:xfrm>
            <a:off x="7447410" y="2491869"/>
            <a:ext cx="230576" cy="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14" name="文本框 113"/>
          <p:cNvSpPr txBox="1"/>
          <p:nvPr/>
        </p:nvSpPr>
        <p:spPr>
          <a:xfrm>
            <a:off x="6466809" y="3011430"/>
            <a:ext cx="102182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" b="1" dirty="0"/>
              <a:t>通用服务器内置并行内存</a:t>
            </a:r>
          </a:p>
        </p:txBody>
      </p:sp>
      <p:sp>
        <p:nvSpPr>
          <p:cNvPr id="115" name="文本框 114"/>
          <p:cNvSpPr txBox="1"/>
          <p:nvPr/>
        </p:nvSpPr>
        <p:spPr>
          <a:xfrm>
            <a:off x="7624344" y="2965596"/>
            <a:ext cx="12411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" b="1" dirty="0"/>
              <a:t>通用服务器基于缓存一致性协议实现内存池化</a:t>
            </a:r>
          </a:p>
        </p:txBody>
      </p:sp>
      <p:sp>
        <p:nvSpPr>
          <p:cNvPr id="116" name="文本框 115"/>
          <p:cNvSpPr txBox="1"/>
          <p:nvPr/>
        </p:nvSpPr>
        <p:spPr>
          <a:xfrm>
            <a:off x="4622626" y="3667715"/>
            <a:ext cx="488563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" b="1" dirty="0"/>
              <a:t>串行内存</a:t>
            </a:r>
          </a:p>
        </p:txBody>
      </p:sp>
      <p:sp>
        <p:nvSpPr>
          <p:cNvPr id="117" name="文本框 116"/>
          <p:cNvSpPr txBox="1"/>
          <p:nvPr/>
        </p:nvSpPr>
        <p:spPr>
          <a:xfrm>
            <a:off x="3241070" y="3694479"/>
            <a:ext cx="58142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" b="1" dirty="0"/>
              <a:t>并行内存</a:t>
            </a:r>
          </a:p>
        </p:txBody>
      </p:sp>
      <p:grpSp>
        <p:nvGrpSpPr>
          <p:cNvPr id="118" name="组合 117"/>
          <p:cNvGrpSpPr/>
          <p:nvPr/>
        </p:nvGrpSpPr>
        <p:grpSpPr>
          <a:xfrm>
            <a:off x="329542" y="1929958"/>
            <a:ext cx="2669108" cy="1645212"/>
            <a:chOff x="-37690" y="2358880"/>
            <a:chExt cx="7683423" cy="3760739"/>
          </a:xfrm>
        </p:grpSpPr>
        <p:pic>
          <p:nvPicPr>
            <p:cNvPr id="119" name="图片 118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580691" y="2775424"/>
              <a:ext cx="595465" cy="451506"/>
            </a:xfrm>
            <a:prstGeom prst="rect">
              <a:avLst/>
            </a:prstGeom>
          </p:spPr>
        </p:pic>
        <p:pic>
          <p:nvPicPr>
            <p:cNvPr id="120" name="图片 119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862403" y="4797245"/>
              <a:ext cx="972776" cy="650902"/>
            </a:xfrm>
            <a:prstGeom prst="rect">
              <a:avLst/>
            </a:prstGeom>
          </p:spPr>
        </p:pic>
        <p:pic>
          <p:nvPicPr>
            <p:cNvPr id="121" name="图片 120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481827" y="5250964"/>
              <a:ext cx="933450" cy="419100"/>
            </a:xfrm>
            <a:prstGeom prst="rect">
              <a:avLst/>
            </a:prstGeom>
          </p:spPr>
        </p:pic>
        <p:pic>
          <p:nvPicPr>
            <p:cNvPr id="122" name="图片 121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025237" y="2358880"/>
              <a:ext cx="1073891" cy="497381"/>
            </a:xfrm>
            <a:prstGeom prst="rect">
              <a:avLst/>
            </a:prstGeom>
          </p:spPr>
        </p:pic>
        <p:sp>
          <p:nvSpPr>
            <p:cNvPr id="123" name="圆角矩形 122"/>
            <p:cNvSpPr/>
            <p:nvPr/>
          </p:nvSpPr>
          <p:spPr>
            <a:xfrm>
              <a:off x="-37690" y="2399371"/>
              <a:ext cx="1680804" cy="375009"/>
            </a:xfrm>
            <a:prstGeom prst="roundRect">
              <a:avLst/>
            </a:prstGeom>
            <a:solidFill>
              <a:srgbClr val="2A54A8"/>
            </a:solidFill>
            <a:ln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525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各技术对比</a:t>
              </a:r>
            </a:p>
          </p:txBody>
        </p:sp>
        <p:sp>
          <p:nvSpPr>
            <p:cNvPr id="124" name="任意多边形 123"/>
            <p:cNvSpPr/>
            <p:nvPr/>
          </p:nvSpPr>
          <p:spPr>
            <a:xfrm>
              <a:off x="827025" y="4657827"/>
              <a:ext cx="1618593" cy="1093076"/>
            </a:xfrm>
            <a:custGeom>
              <a:avLst/>
              <a:gdLst>
                <a:gd name="connsiteX0" fmla="*/ 0 w 1618593"/>
                <a:gd name="connsiteY0" fmla="*/ 1093076 h 1093076"/>
                <a:gd name="connsiteX1" fmla="*/ 1618593 w 1618593"/>
                <a:gd name="connsiteY1" fmla="*/ 0 h 1093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18593" h="1093076">
                  <a:moveTo>
                    <a:pt x="0" y="1093076"/>
                  </a:moveTo>
                  <a:cubicBezTo>
                    <a:pt x="555296" y="840827"/>
                    <a:pt x="1110593" y="588579"/>
                    <a:pt x="1618593" y="0"/>
                  </a:cubicBezTo>
                </a:path>
              </a:pathLst>
            </a:cu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600"/>
            </a:p>
          </p:txBody>
        </p:sp>
        <p:sp>
          <p:nvSpPr>
            <p:cNvPr id="125" name="任意多边形 124"/>
            <p:cNvSpPr/>
            <p:nvPr/>
          </p:nvSpPr>
          <p:spPr>
            <a:xfrm>
              <a:off x="753452" y="3018213"/>
              <a:ext cx="4489504" cy="2828531"/>
            </a:xfrm>
            <a:custGeom>
              <a:avLst/>
              <a:gdLst>
                <a:gd name="connsiteX0" fmla="*/ 0 w 4489504"/>
                <a:gd name="connsiteY0" fmla="*/ 2806262 h 2828531"/>
                <a:gd name="connsiteX1" fmla="*/ 2501462 w 4489504"/>
                <a:gd name="connsiteY1" fmla="*/ 2564524 h 2828531"/>
                <a:gd name="connsiteX2" fmla="*/ 3394842 w 4489504"/>
                <a:gd name="connsiteY2" fmla="*/ 935421 h 2828531"/>
                <a:gd name="connsiteX3" fmla="*/ 4487917 w 4489504"/>
                <a:gd name="connsiteY3" fmla="*/ 819807 h 2828531"/>
                <a:gd name="connsiteX4" fmla="*/ 3142593 w 4489504"/>
                <a:gd name="connsiteY4" fmla="*/ 0 h 2828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89504" h="2828531">
                  <a:moveTo>
                    <a:pt x="0" y="2806262"/>
                  </a:moveTo>
                  <a:cubicBezTo>
                    <a:pt x="967827" y="2841296"/>
                    <a:pt x="1935655" y="2876331"/>
                    <a:pt x="2501462" y="2564524"/>
                  </a:cubicBezTo>
                  <a:cubicBezTo>
                    <a:pt x="3067269" y="2252717"/>
                    <a:pt x="3063766" y="1226207"/>
                    <a:pt x="3394842" y="935421"/>
                  </a:cubicBezTo>
                  <a:cubicBezTo>
                    <a:pt x="3725918" y="644635"/>
                    <a:pt x="4529958" y="975710"/>
                    <a:pt x="4487917" y="819807"/>
                  </a:cubicBezTo>
                  <a:cubicBezTo>
                    <a:pt x="4445876" y="663904"/>
                    <a:pt x="3042745" y="99848"/>
                    <a:pt x="3142593" y="0"/>
                  </a:cubicBezTo>
                </a:path>
              </a:pathLst>
            </a:cu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600"/>
            </a:p>
          </p:txBody>
        </p:sp>
        <p:sp>
          <p:nvSpPr>
            <p:cNvPr id="126" name="任意多边形 125"/>
            <p:cNvSpPr/>
            <p:nvPr/>
          </p:nvSpPr>
          <p:spPr>
            <a:xfrm>
              <a:off x="879576" y="2923620"/>
              <a:ext cx="5013435" cy="2953407"/>
            </a:xfrm>
            <a:custGeom>
              <a:avLst/>
              <a:gdLst>
                <a:gd name="connsiteX0" fmla="*/ 0 w 5013435"/>
                <a:gd name="connsiteY0" fmla="*/ 2953407 h 2953407"/>
                <a:gd name="connsiteX1" fmla="*/ 1954924 w 5013435"/>
                <a:gd name="connsiteY1" fmla="*/ 2659117 h 2953407"/>
                <a:gd name="connsiteX2" fmla="*/ 3626069 w 5013435"/>
                <a:gd name="connsiteY2" fmla="*/ 1723696 h 2953407"/>
                <a:gd name="connsiteX3" fmla="*/ 5013435 w 5013435"/>
                <a:gd name="connsiteY3" fmla="*/ 0 h 2953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13435" h="2953407">
                  <a:moveTo>
                    <a:pt x="0" y="2953407"/>
                  </a:moveTo>
                  <a:cubicBezTo>
                    <a:pt x="675289" y="2908738"/>
                    <a:pt x="1350579" y="2864069"/>
                    <a:pt x="1954924" y="2659117"/>
                  </a:cubicBezTo>
                  <a:cubicBezTo>
                    <a:pt x="2559269" y="2454165"/>
                    <a:pt x="3116317" y="2166882"/>
                    <a:pt x="3626069" y="1723696"/>
                  </a:cubicBezTo>
                  <a:cubicBezTo>
                    <a:pt x="4135821" y="1280510"/>
                    <a:pt x="4850525" y="348593"/>
                    <a:pt x="5013435" y="0"/>
                  </a:cubicBezTo>
                </a:path>
              </a:pathLst>
            </a:cu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600"/>
            </a:p>
          </p:txBody>
        </p:sp>
        <p:sp>
          <p:nvSpPr>
            <p:cNvPr id="127" name="任意多边形 126"/>
            <p:cNvSpPr/>
            <p:nvPr/>
          </p:nvSpPr>
          <p:spPr>
            <a:xfrm>
              <a:off x="407036" y="2586641"/>
              <a:ext cx="5623099" cy="3083423"/>
            </a:xfrm>
            <a:custGeom>
              <a:avLst/>
              <a:gdLst>
                <a:gd name="connsiteX0" fmla="*/ 0 w 6716111"/>
                <a:gd name="connsiteY0" fmla="*/ 2627586 h 2627586"/>
                <a:gd name="connsiteX1" fmla="*/ 998483 w 6716111"/>
                <a:gd name="connsiteY1" fmla="*/ 2543504 h 2627586"/>
                <a:gd name="connsiteX2" fmla="*/ 2722180 w 6716111"/>
                <a:gd name="connsiteY2" fmla="*/ 2280745 h 2627586"/>
                <a:gd name="connsiteX3" fmla="*/ 4204138 w 6716111"/>
                <a:gd name="connsiteY3" fmla="*/ 1797269 h 2627586"/>
                <a:gd name="connsiteX4" fmla="*/ 5602014 w 6716111"/>
                <a:gd name="connsiteY4" fmla="*/ 1061545 h 2627586"/>
                <a:gd name="connsiteX5" fmla="*/ 6453352 w 6716111"/>
                <a:gd name="connsiteY5" fmla="*/ 325821 h 2627586"/>
                <a:gd name="connsiteX6" fmla="*/ 6716111 w 6716111"/>
                <a:gd name="connsiteY6" fmla="*/ 0 h 2627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16111" h="2627586">
                  <a:moveTo>
                    <a:pt x="0" y="2627586"/>
                  </a:moveTo>
                  <a:cubicBezTo>
                    <a:pt x="272393" y="2614448"/>
                    <a:pt x="544786" y="2601311"/>
                    <a:pt x="998483" y="2543504"/>
                  </a:cubicBezTo>
                  <a:cubicBezTo>
                    <a:pt x="1452180" y="2485697"/>
                    <a:pt x="2187904" y="2405117"/>
                    <a:pt x="2722180" y="2280745"/>
                  </a:cubicBezTo>
                  <a:cubicBezTo>
                    <a:pt x="3256456" y="2156373"/>
                    <a:pt x="3724166" y="2000469"/>
                    <a:pt x="4204138" y="1797269"/>
                  </a:cubicBezTo>
                  <a:cubicBezTo>
                    <a:pt x="4684110" y="1594069"/>
                    <a:pt x="5227145" y="1306786"/>
                    <a:pt x="5602014" y="1061545"/>
                  </a:cubicBezTo>
                  <a:cubicBezTo>
                    <a:pt x="5976883" y="816304"/>
                    <a:pt x="6267669" y="502745"/>
                    <a:pt x="6453352" y="325821"/>
                  </a:cubicBezTo>
                  <a:cubicBezTo>
                    <a:pt x="6639035" y="148897"/>
                    <a:pt x="6677573" y="74448"/>
                    <a:pt x="6716111" y="0"/>
                  </a:cubicBezTo>
                </a:path>
              </a:pathLst>
            </a:custGeom>
            <a:noFill/>
            <a:ln w="5715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600"/>
            </a:p>
          </p:txBody>
        </p:sp>
        <p:sp>
          <p:nvSpPr>
            <p:cNvPr id="128" name="右箭头 127"/>
            <p:cNvSpPr/>
            <p:nvPr/>
          </p:nvSpPr>
          <p:spPr>
            <a:xfrm>
              <a:off x="321676" y="5561717"/>
              <a:ext cx="6663558" cy="557902"/>
            </a:xfrm>
            <a:prstGeom prst="rightArrow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45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      </a:t>
              </a:r>
              <a:r>
                <a:rPr lang="en-US" altLang="zh-CN" sz="525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2013.8          2014.3         2016.12       2017.9           2019.3       </a:t>
              </a:r>
              <a:endParaRPr lang="zh-CN" altLang="en-US" sz="525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9" name="右箭头 128"/>
            <p:cNvSpPr/>
            <p:nvPr/>
          </p:nvSpPr>
          <p:spPr>
            <a:xfrm rot="16200000">
              <a:off x="-1345470" y="4166987"/>
              <a:ext cx="3168260" cy="462882"/>
            </a:xfrm>
            <a:prstGeom prst="rightArrow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sz="45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0" name="文本框 129"/>
            <p:cNvSpPr txBox="1"/>
            <p:nvPr/>
          </p:nvSpPr>
          <p:spPr>
            <a:xfrm>
              <a:off x="6726529" y="5228178"/>
              <a:ext cx="919204" cy="3957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525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时间</a:t>
              </a:r>
            </a:p>
          </p:txBody>
        </p:sp>
        <p:sp>
          <p:nvSpPr>
            <p:cNvPr id="131" name="文本框 130"/>
            <p:cNvSpPr txBox="1"/>
            <p:nvPr/>
          </p:nvSpPr>
          <p:spPr>
            <a:xfrm>
              <a:off x="334352" y="2824781"/>
              <a:ext cx="919204" cy="3957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525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说明</a:t>
              </a:r>
            </a:p>
          </p:txBody>
        </p:sp>
        <p:sp>
          <p:nvSpPr>
            <p:cNvPr id="132" name="圆角矩形 131"/>
            <p:cNvSpPr/>
            <p:nvPr/>
          </p:nvSpPr>
          <p:spPr>
            <a:xfrm>
              <a:off x="555461" y="5081689"/>
              <a:ext cx="1217495" cy="375009"/>
            </a:xfrm>
            <a:prstGeom prst="roundRect">
              <a:avLst/>
            </a:prstGeom>
            <a:solidFill>
              <a:srgbClr val="0070C0"/>
            </a:solidFill>
            <a:ln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525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CAPI</a:t>
              </a:r>
              <a:endParaRPr lang="zh-CN" altLang="en-US" sz="525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3" name="矩形标注 132"/>
            <p:cNvSpPr/>
            <p:nvPr/>
          </p:nvSpPr>
          <p:spPr>
            <a:xfrm>
              <a:off x="533586" y="3639153"/>
              <a:ext cx="1144775" cy="1244244"/>
            </a:xfrm>
            <a:prstGeom prst="wedgeRectCallout">
              <a:avLst/>
            </a:prstGeom>
            <a:solidFill>
              <a:srgbClr val="FF99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375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CPU</a:t>
              </a:r>
              <a:r>
                <a:rPr lang="zh-CN" altLang="en-US" sz="375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和加速器、网络控制器、内存高速互联</a:t>
              </a:r>
              <a:endParaRPr lang="en-US" altLang="zh-CN" sz="375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375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加快计算速度</a:t>
              </a:r>
            </a:p>
          </p:txBody>
        </p:sp>
        <p:pic>
          <p:nvPicPr>
            <p:cNvPr id="134" name="图片 133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19190" y="3204516"/>
              <a:ext cx="894479" cy="416845"/>
            </a:xfrm>
            <a:prstGeom prst="rect">
              <a:avLst/>
            </a:prstGeom>
          </p:spPr>
        </p:pic>
        <p:sp>
          <p:nvSpPr>
            <p:cNvPr id="135" name="圆角矩形 134"/>
            <p:cNvSpPr/>
            <p:nvPr/>
          </p:nvSpPr>
          <p:spPr>
            <a:xfrm>
              <a:off x="1812886" y="4696725"/>
              <a:ext cx="1294672" cy="322426"/>
            </a:xfrm>
            <a:prstGeom prst="roundRect">
              <a:avLst/>
            </a:prstGeom>
            <a:solidFill>
              <a:srgbClr val="0070C0"/>
            </a:solidFill>
            <a:ln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525" b="1" dirty="0" err="1">
                  <a:latin typeface="微软雅黑" panose="020B0503020204020204" pitchFamily="34" charset="-122"/>
                  <a:ea typeface="微软雅黑" panose="020B0503020204020204" pitchFamily="34" charset="-122"/>
                </a:rPr>
                <a:t>NVLink</a:t>
              </a:r>
              <a:endParaRPr lang="zh-CN" altLang="en-US" sz="525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6" name="矩形标注 135"/>
            <p:cNvSpPr/>
            <p:nvPr/>
          </p:nvSpPr>
          <p:spPr>
            <a:xfrm>
              <a:off x="1764506" y="3254186"/>
              <a:ext cx="1144775" cy="1244244"/>
            </a:xfrm>
            <a:prstGeom prst="wedgeRectCallout">
              <a:avLst/>
            </a:prstGeom>
            <a:solidFill>
              <a:srgbClr val="FF99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375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用于</a:t>
              </a:r>
              <a:r>
                <a:rPr lang="en-US" altLang="zh-CN" sz="375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CPU</a:t>
              </a:r>
              <a:r>
                <a:rPr lang="zh-CN" altLang="en-US" sz="375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与</a:t>
              </a:r>
              <a:r>
                <a:rPr lang="en-US" altLang="zh-CN" sz="375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GPU</a:t>
              </a:r>
              <a:r>
                <a:rPr lang="zh-CN" altLang="en-US" sz="375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之间的连接，也可用于多个</a:t>
              </a:r>
              <a:r>
                <a:rPr lang="en-US" altLang="zh-CN" sz="375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GPU</a:t>
              </a:r>
              <a:r>
                <a:rPr lang="zh-CN" altLang="en-US" sz="375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之间的互联</a:t>
              </a:r>
            </a:p>
          </p:txBody>
        </p:sp>
        <p:sp>
          <p:nvSpPr>
            <p:cNvPr id="137" name="圆角矩形 136"/>
            <p:cNvSpPr/>
            <p:nvPr/>
          </p:nvSpPr>
          <p:spPr>
            <a:xfrm>
              <a:off x="4327677" y="3552031"/>
              <a:ext cx="1217495" cy="375009"/>
            </a:xfrm>
            <a:prstGeom prst="roundRect">
              <a:avLst/>
            </a:prstGeom>
            <a:solidFill>
              <a:srgbClr val="0070C0"/>
            </a:solidFill>
            <a:ln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525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CCIX</a:t>
              </a:r>
              <a:endParaRPr lang="zh-CN" altLang="en-US" sz="525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8" name="圆角矩形 137"/>
            <p:cNvSpPr/>
            <p:nvPr/>
          </p:nvSpPr>
          <p:spPr>
            <a:xfrm>
              <a:off x="3065027" y="4281566"/>
              <a:ext cx="1217495" cy="375009"/>
            </a:xfrm>
            <a:prstGeom prst="roundRect">
              <a:avLst/>
            </a:prstGeom>
            <a:solidFill>
              <a:srgbClr val="0070C0"/>
            </a:solidFill>
            <a:ln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525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Gen-Z</a:t>
              </a:r>
              <a:endParaRPr lang="zh-CN" altLang="en-US" sz="525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9" name="矩形标注 138"/>
            <p:cNvSpPr/>
            <p:nvPr/>
          </p:nvSpPr>
          <p:spPr>
            <a:xfrm>
              <a:off x="3043152" y="2839030"/>
              <a:ext cx="1144775" cy="1244244"/>
            </a:xfrm>
            <a:prstGeom prst="wedgeRectCallout">
              <a:avLst/>
            </a:prstGeom>
            <a:solidFill>
              <a:srgbClr val="FF99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375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标准</a:t>
              </a:r>
              <a:r>
                <a:rPr lang="en-US" altLang="zh-CN" sz="375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Gen-Z</a:t>
              </a:r>
              <a:r>
                <a:rPr lang="zh-CN" altLang="en-US" sz="375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接口</a:t>
              </a:r>
              <a:endParaRPr lang="en-US" altLang="zh-CN" sz="375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375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以内存为中心，总线扩展成交换式网络</a:t>
              </a:r>
            </a:p>
          </p:txBody>
        </p:sp>
        <p:pic>
          <p:nvPicPr>
            <p:cNvPr id="140" name="图片 139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2123485" y="2785402"/>
              <a:ext cx="767376" cy="438501"/>
            </a:xfrm>
            <a:prstGeom prst="rect">
              <a:avLst/>
            </a:prstGeom>
          </p:spPr>
        </p:pic>
        <p:grpSp>
          <p:nvGrpSpPr>
            <p:cNvPr id="141" name="组合 140"/>
            <p:cNvGrpSpPr/>
            <p:nvPr/>
          </p:nvGrpSpPr>
          <p:grpSpPr>
            <a:xfrm>
              <a:off x="4372008" y="4084266"/>
              <a:ext cx="1144775" cy="1175644"/>
              <a:chOff x="9576937" y="4389056"/>
              <a:chExt cx="1144775" cy="1289981"/>
            </a:xfrm>
          </p:grpSpPr>
          <p:sp>
            <p:nvSpPr>
              <p:cNvPr id="146" name="矩形标注 145"/>
              <p:cNvSpPr/>
              <p:nvPr/>
            </p:nvSpPr>
            <p:spPr>
              <a:xfrm rot="10800000">
                <a:off x="9576937" y="4389056"/>
                <a:ext cx="1144775" cy="1244244"/>
              </a:xfrm>
              <a:prstGeom prst="wedgeRectCallout">
                <a:avLst/>
              </a:prstGeom>
              <a:solidFill>
                <a:srgbClr val="FF99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zh-CN" altLang="en-US" sz="375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47" name="文本框 146"/>
              <p:cNvSpPr txBox="1"/>
              <p:nvPr/>
            </p:nvSpPr>
            <p:spPr>
              <a:xfrm>
                <a:off x="9606031" y="4434251"/>
                <a:ext cx="1107756" cy="12447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375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通过</a:t>
                </a:r>
                <a:r>
                  <a:rPr lang="en-US" altLang="zh-CN" sz="375" b="1" dirty="0" err="1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PCIe</a:t>
                </a:r>
                <a:r>
                  <a:rPr lang="zh-CN" altLang="en-US" sz="375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扩展的缓存一致性互联标准，目的是提高性能、降低延迟</a:t>
                </a:r>
                <a:endParaRPr lang="zh-CN" altLang="en-US" sz="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42" name="圆角矩形 141"/>
            <p:cNvSpPr/>
            <p:nvPr/>
          </p:nvSpPr>
          <p:spPr>
            <a:xfrm>
              <a:off x="5663372" y="3013226"/>
              <a:ext cx="1217495" cy="375009"/>
            </a:xfrm>
            <a:prstGeom prst="roundRect">
              <a:avLst/>
            </a:prstGeom>
            <a:solidFill>
              <a:srgbClr val="0070C0"/>
            </a:solidFill>
            <a:ln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525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CXL</a:t>
              </a:r>
              <a:endParaRPr lang="zh-CN" altLang="en-US" sz="525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43" name="组合 142"/>
            <p:cNvGrpSpPr/>
            <p:nvPr/>
          </p:nvGrpSpPr>
          <p:grpSpPr>
            <a:xfrm>
              <a:off x="5745249" y="3568125"/>
              <a:ext cx="1144775" cy="1522624"/>
              <a:chOff x="9576937" y="4389056"/>
              <a:chExt cx="1144775" cy="1522624"/>
            </a:xfrm>
          </p:grpSpPr>
          <p:sp>
            <p:nvSpPr>
              <p:cNvPr id="144" name="矩形标注 143"/>
              <p:cNvSpPr/>
              <p:nvPr/>
            </p:nvSpPr>
            <p:spPr>
              <a:xfrm rot="10800000">
                <a:off x="9576937" y="4389056"/>
                <a:ext cx="1144775" cy="1244244"/>
              </a:xfrm>
              <a:prstGeom prst="wedgeRectCallout">
                <a:avLst/>
              </a:prstGeom>
              <a:solidFill>
                <a:srgbClr val="FF99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zh-CN" altLang="en-US" sz="375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45" name="文本框 144"/>
              <p:cNvSpPr txBox="1"/>
              <p:nvPr/>
            </p:nvSpPr>
            <p:spPr>
              <a:xfrm>
                <a:off x="9606031" y="4434252"/>
                <a:ext cx="1107756" cy="14774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375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基于</a:t>
                </a:r>
                <a:r>
                  <a:rPr lang="en-US" altLang="zh-CN" sz="375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PCIe5.0</a:t>
                </a:r>
                <a:r>
                  <a:rPr lang="zh-CN" altLang="en-US" sz="375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，解决</a:t>
                </a:r>
                <a:r>
                  <a:rPr lang="en-US" altLang="zh-CN" sz="375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CPU</a:t>
                </a:r>
                <a:r>
                  <a:rPr lang="zh-CN" altLang="en-US" sz="375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与设备，设备与设备之间的内存一致性问题</a:t>
                </a:r>
              </a:p>
              <a:p>
                <a:endParaRPr lang="zh-CN" altLang="en-US" sz="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148" name="文本框 147">
            <a:extLst>
              <a:ext uri="{FF2B5EF4-FFF2-40B4-BE49-F238E27FC236}">
                <a16:creationId xmlns:a16="http://schemas.microsoft.com/office/drawing/2014/main" id="{88DE7FF4-056D-4F03-A3A5-426D105A39DC}"/>
              </a:ext>
            </a:extLst>
          </p:cNvPr>
          <p:cNvSpPr txBox="1"/>
          <p:nvPr/>
        </p:nvSpPr>
        <p:spPr>
          <a:xfrm>
            <a:off x="295569" y="3570861"/>
            <a:ext cx="26658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8588" indent="-128588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zh-CN" altLang="en-US" sz="750" dirty="0">
                <a:latin typeface="+mn-ea"/>
              </a:rPr>
              <a:t>目前</a:t>
            </a:r>
            <a:r>
              <a:rPr lang="en-US" altLang="zh-CN" sz="750" dirty="0">
                <a:latin typeface="+mn-ea"/>
              </a:rPr>
              <a:t>CXL</a:t>
            </a:r>
            <a:r>
              <a:rPr lang="zh-CN" altLang="en-US" sz="750" dirty="0" smtClean="0">
                <a:latin typeface="+mn-ea"/>
              </a:rPr>
              <a:t>联盟已</a:t>
            </a:r>
            <a:r>
              <a:rPr lang="zh-CN" altLang="en-US" sz="750" dirty="0">
                <a:latin typeface="+mn-ea"/>
              </a:rPr>
              <a:t>成为高速互联</a:t>
            </a:r>
            <a:r>
              <a:rPr lang="en-US" altLang="zh-CN" sz="750" dirty="0">
                <a:latin typeface="+mn-ea"/>
              </a:rPr>
              <a:t>/</a:t>
            </a:r>
            <a:r>
              <a:rPr lang="zh-CN" altLang="en-US" sz="750" dirty="0">
                <a:latin typeface="+mn-ea"/>
              </a:rPr>
              <a:t>一致性标准联盟最大的组织。</a:t>
            </a:r>
            <a:r>
              <a:rPr lang="en-US" altLang="zh-CN" sz="750" dirty="0">
                <a:latin typeface="+mn-ea"/>
              </a:rPr>
              <a:t>CCIX</a:t>
            </a:r>
            <a:r>
              <a:rPr lang="zh-CN" altLang="en-US" sz="750" dirty="0">
                <a:latin typeface="+mn-ea"/>
              </a:rPr>
              <a:t>、</a:t>
            </a:r>
            <a:r>
              <a:rPr lang="en-US" altLang="zh-CN" sz="750" dirty="0">
                <a:latin typeface="+mn-ea"/>
              </a:rPr>
              <a:t>Gen-Z</a:t>
            </a:r>
            <a:r>
              <a:rPr lang="zh-CN" altLang="en-US" sz="750" dirty="0">
                <a:latin typeface="+mn-ea"/>
              </a:rPr>
              <a:t>、</a:t>
            </a:r>
            <a:r>
              <a:rPr lang="en-US" altLang="zh-CN" sz="750" dirty="0" err="1">
                <a:latin typeface="+mn-ea"/>
              </a:rPr>
              <a:t>OpenCAPI</a:t>
            </a:r>
            <a:r>
              <a:rPr lang="en-US" altLang="zh-CN" sz="750" dirty="0">
                <a:latin typeface="+mn-ea"/>
              </a:rPr>
              <a:t> </a:t>
            </a:r>
            <a:r>
              <a:rPr lang="zh-CN" altLang="en-US" sz="750" dirty="0">
                <a:latin typeface="+mn-ea"/>
              </a:rPr>
              <a:t>成员逐步流失，日渐式微；</a:t>
            </a:r>
            <a:endParaRPr lang="en-US" altLang="zh-CN" sz="750" dirty="0">
              <a:latin typeface="+mn-ea"/>
            </a:endParaRPr>
          </a:p>
          <a:p>
            <a:pPr marL="128588" indent="-128588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altLang="zh-CN" sz="750" dirty="0">
                <a:latin typeface="+mn-ea"/>
              </a:rPr>
              <a:t>CXL</a:t>
            </a:r>
            <a:r>
              <a:rPr lang="zh-CN" altLang="en-US" sz="750" dirty="0">
                <a:latin typeface="+mn-ea"/>
              </a:rPr>
              <a:t>与</a:t>
            </a:r>
            <a:r>
              <a:rPr lang="en-US" altLang="zh-CN" sz="750" dirty="0">
                <a:latin typeface="+mn-ea"/>
              </a:rPr>
              <a:t>PCI-SIG</a:t>
            </a:r>
            <a:r>
              <a:rPr lang="zh-CN" altLang="en-US" sz="750" dirty="0">
                <a:latin typeface="+mn-ea"/>
              </a:rPr>
              <a:t>、</a:t>
            </a:r>
            <a:r>
              <a:rPr lang="en-US" altLang="zh-CN" sz="750" dirty="0">
                <a:latin typeface="+mn-ea"/>
              </a:rPr>
              <a:t>Gen-Z</a:t>
            </a:r>
            <a:r>
              <a:rPr lang="zh-CN" altLang="en-US" sz="750" dirty="0">
                <a:latin typeface="+mn-ea"/>
              </a:rPr>
              <a:t>联盟签署了谅解备忘录</a:t>
            </a:r>
            <a:r>
              <a:rPr lang="en-US" altLang="zh-CN" sz="750" dirty="0">
                <a:latin typeface="+mn-ea"/>
              </a:rPr>
              <a:t>(MOU)</a:t>
            </a:r>
            <a:r>
              <a:rPr lang="zh-CN" altLang="en-US" sz="750" dirty="0">
                <a:latin typeface="+mn-ea"/>
              </a:rPr>
              <a:t>，以内存为中心，总线扩展成交换式网络，</a:t>
            </a:r>
            <a:r>
              <a:rPr lang="en-US" altLang="zh-CN" sz="750" dirty="0">
                <a:latin typeface="+mn-ea"/>
              </a:rPr>
              <a:t>CXL</a:t>
            </a:r>
            <a:r>
              <a:rPr lang="zh-CN" altLang="en-US" sz="750" dirty="0">
                <a:latin typeface="+mn-ea"/>
              </a:rPr>
              <a:t>将与</a:t>
            </a:r>
            <a:r>
              <a:rPr lang="en-US" altLang="zh-CN" sz="750" dirty="0" err="1">
                <a:latin typeface="+mn-ea"/>
              </a:rPr>
              <a:t>GenZ</a:t>
            </a:r>
            <a:r>
              <a:rPr lang="zh-CN" altLang="en-US" sz="750" dirty="0">
                <a:latin typeface="+mn-ea"/>
              </a:rPr>
              <a:t>逐步融合</a:t>
            </a:r>
            <a:r>
              <a:rPr lang="en-US" altLang="zh-CN" sz="750" dirty="0">
                <a:latin typeface="+mn-ea"/>
              </a:rPr>
              <a:t>;</a:t>
            </a:r>
            <a:endParaRPr lang="zh-CN" altLang="en-US" sz="750" dirty="0">
              <a:latin typeface="+mn-ea"/>
            </a:endParaRPr>
          </a:p>
        </p:txBody>
      </p:sp>
      <p:sp>
        <p:nvSpPr>
          <p:cNvPr id="149" name="下弧形箭头 1"/>
          <p:cNvSpPr/>
          <p:nvPr/>
        </p:nvSpPr>
        <p:spPr>
          <a:xfrm rot="6174429" flipH="1">
            <a:off x="3607397" y="2184660"/>
            <a:ext cx="1755510" cy="1678544"/>
          </a:xfrm>
          <a:custGeom>
            <a:avLst/>
            <a:gdLst>
              <a:gd name="connsiteX0" fmla="*/ 1582804 w 2318271"/>
              <a:gd name="connsiteY0" fmla="*/ 1177 h 1644098"/>
              <a:gd name="connsiteX1" fmla="*/ 1570351 w 2318271"/>
              <a:gd name="connsiteY1" fmla="*/ 0 h 1644098"/>
              <a:gd name="connsiteX2" fmla="*/ 1569015 w 2318271"/>
              <a:gd name="connsiteY2" fmla="*/ 1177 h 1644098"/>
              <a:gd name="connsiteX3" fmla="*/ 1582804 w 2318271"/>
              <a:gd name="connsiteY3" fmla="*/ 1177 h 1644098"/>
              <a:gd name="connsiteX4" fmla="*/ 1830218 w 2318271"/>
              <a:gd name="connsiteY4" fmla="*/ 40531 h 1644098"/>
              <a:gd name="connsiteX5" fmla="*/ 14319 w 2318271"/>
              <a:gd name="connsiteY5" fmla="*/ 1643505 h 1644098"/>
              <a:gd name="connsiteX6" fmla="*/ 0 w 2318271"/>
              <a:gd name="connsiteY6" fmla="*/ 1644098 h 1644098"/>
              <a:gd name="connsiteX7" fmla="*/ 136910 w 2318271"/>
              <a:gd name="connsiteY7" fmla="*/ 1644098 h 1644098"/>
              <a:gd name="connsiteX8" fmla="*/ 111634 w 2318271"/>
              <a:gd name="connsiteY8" fmla="*/ 1642896 h 1644098"/>
              <a:gd name="connsiteX9" fmla="*/ 2318271 w 2318271"/>
              <a:gd name="connsiteY9" fmla="*/ 209023 h 1644098"/>
              <a:gd name="connsiteX10" fmla="*/ 1830218 w 2318271"/>
              <a:gd name="connsiteY10" fmla="*/ 40531 h 1644098"/>
              <a:gd name="connsiteX0" fmla="*/ 1582804 w 2318271"/>
              <a:gd name="connsiteY0" fmla="*/ 1177 h 1644098"/>
              <a:gd name="connsiteX1" fmla="*/ 1570351 w 2318271"/>
              <a:gd name="connsiteY1" fmla="*/ 0 h 1644098"/>
              <a:gd name="connsiteX2" fmla="*/ 1569015 w 2318271"/>
              <a:gd name="connsiteY2" fmla="*/ 1177 h 1644098"/>
              <a:gd name="connsiteX3" fmla="*/ 1582804 w 2318271"/>
              <a:gd name="connsiteY3" fmla="*/ 1177 h 1644098"/>
              <a:gd name="connsiteX4" fmla="*/ 1967459 w 2318271"/>
              <a:gd name="connsiteY4" fmla="*/ 95576 h 1644098"/>
              <a:gd name="connsiteX5" fmla="*/ 14319 w 2318271"/>
              <a:gd name="connsiteY5" fmla="*/ 1643505 h 1644098"/>
              <a:gd name="connsiteX6" fmla="*/ 0 w 2318271"/>
              <a:gd name="connsiteY6" fmla="*/ 1644098 h 1644098"/>
              <a:gd name="connsiteX7" fmla="*/ 136910 w 2318271"/>
              <a:gd name="connsiteY7" fmla="*/ 1644098 h 1644098"/>
              <a:gd name="connsiteX8" fmla="*/ 111634 w 2318271"/>
              <a:gd name="connsiteY8" fmla="*/ 1642896 h 1644098"/>
              <a:gd name="connsiteX9" fmla="*/ 2318271 w 2318271"/>
              <a:gd name="connsiteY9" fmla="*/ 209023 h 1644098"/>
              <a:gd name="connsiteX10" fmla="*/ 1967459 w 2318271"/>
              <a:gd name="connsiteY10" fmla="*/ 95576 h 1644098"/>
              <a:gd name="connsiteX0" fmla="*/ 1582804 w 2306520"/>
              <a:gd name="connsiteY0" fmla="*/ 1177 h 1644098"/>
              <a:gd name="connsiteX1" fmla="*/ 1570351 w 2306520"/>
              <a:gd name="connsiteY1" fmla="*/ 0 h 1644098"/>
              <a:gd name="connsiteX2" fmla="*/ 1569015 w 2306520"/>
              <a:gd name="connsiteY2" fmla="*/ 1177 h 1644098"/>
              <a:gd name="connsiteX3" fmla="*/ 1582804 w 2306520"/>
              <a:gd name="connsiteY3" fmla="*/ 1177 h 1644098"/>
              <a:gd name="connsiteX4" fmla="*/ 1967459 w 2306520"/>
              <a:gd name="connsiteY4" fmla="*/ 95576 h 1644098"/>
              <a:gd name="connsiteX5" fmla="*/ 14319 w 2306520"/>
              <a:gd name="connsiteY5" fmla="*/ 1643505 h 1644098"/>
              <a:gd name="connsiteX6" fmla="*/ 0 w 2306520"/>
              <a:gd name="connsiteY6" fmla="*/ 1644098 h 1644098"/>
              <a:gd name="connsiteX7" fmla="*/ 136910 w 2306520"/>
              <a:gd name="connsiteY7" fmla="*/ 1644098 h 1644098"/>
              <a:gd name="connsiteX8" fmla="*/ 111634 w 2306520"/>
              <a:gd name="connsiteY8" fmla="*/ 1642896 h 1644098"/>
              <a:gd name="connsiteX9" fmla="*/ 2306520 w 2306520"/>
              <a:gd name="connsiteY9" fmla="*/ 226786 h 1644098"/>
              <a:gd name="connsiteX10" fmla="*/ 1967459 w 2306520"/>
              <a:gd name="connsiteY10" fmla="*/ 95576 h 1644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306520" h="1644098">
                <a:moveTo>
                  <a:pt x="1582804" y="1177"/>
                </a:moveTo>
                <a:lnTo>
                  <a:pt x="1570351" y="0"/>
                </a:lnTo>
                <a:lnTo>
                  <a:pt x="1569015" y="1177"/>
                </a:lnTo>
                <a:lnTo>
                  <a:pt x="1582804" y="1177"/>
                </a:lnTo>
                <a:close/>
                <a:moveTo>
                  <a:pt x="1967459" y="95576"/>
                </a:moveTo>
                <a:cubicBezTo>
                  <a:pt x="1728589" y="908471"/>
                  <a:pt x="891841" y="1501551"/>
                  <a:pt x="14319" y="1643505"/>
                </a:cubicBezTo>
                <a:lnTo>
                  <a:pt x="0" y="1644098"/>
                </a:lnTo>
                <a:lnTo>
                  <a:pt x="136910" y="1644098"/>
                </a:lnTo>
                <a:cubicBezTo>
                  <a:pt x="128470" y="1644098"/>
                  <a:pt x="120042" y="1644056"/>
                  <a:pt x="111634" y="1642896"/>
                </a:cubicBezTo>
                <a:cubicBezTo>
                  <a:pt x="1094352" y="1654795"/>
                  <a:pt x="1970473" y="1097182"/>
                  <a:pt x="2306520" y="226786"/>
                </a:cubicBezTo>
                <a:lnTo>
                  <a:pt x="1967459" y="95576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zh-CN" altLang="en-US" sz="1350" kern="0">
              <a:solidFill>
                <a:prstClr val="black"/>
              </a:solidFill>
              <a:latin typeface="Calibri"/>
              <a:ea typeface="宋体"/>
            </a:endParaRPr>
          </a:p>
        </p:txBody>
      </p:sp>
      <p:sp>
        <p:nvSpPr>
          <p:cNvPr id="150" name="等腰三角形 14"/>
          <p:cNvSpPr/>
          <p:nvPr/>
        </p:nvSpPr>
        <p:spPr>
          <a:xfrm rot="5031649">
            <a:off x="5251820" y="2166014"/>
            <a:ext cx="576593" cy="545864"/>
          </a:xfrm>
          <a:custGeom>
            <a:avLst/>
            <a:gdLst>
              <a:gd name="connsiteX0" fmla="*/ 0 w 1077950"/>
              <a:gd name="connsiteY0" fmla="*/ 643918 h 643918"/>
              <a:gd name="connsiteX1" fmla="*/ 538975 w 1077950"/>
              <a:gd name="connsiteY1" fmla="*/ 0 h 643918"/>
              <a:gd name="connsiteX2" fmla="*/ 1077950 w 1077950"/>
              <a:gd name="connsiteY2" fmla="*/ 643918 h 643918"/>
              <a:gd name="connsiteX3" fmla="*/ 0 w 1077950"/>
              <a:gd name="connsiteY3" fmla="*/ 643918 h 643918"/>
              <a:gd name="connsiteX0" fmla="*/ 0 w 855759"/>
              <a:gd name="connsiteY0" fmla="*/ 643918 h 643918"/>
              <a:gd name="connsiteX1" fmla="*/ 538975 w 855759"/>
              <a:gd name="connsiteY1" fmla="*/ 0 h 643918"/>
              <a:gd name="connsiteX2" fmla="*/ 855759 w 855759"/>
              <a:gd name="connsiteY2" fmla="*/ 635160 h 643918"/>
              <a:gd name="connsiteX3" fmla="*/ 0 w 855759"/>
              <a:gd name="connsiteY3" fmla="*/ 643918 h 643918"/>
              <a:gd name="connsiteX0" fmla="*/ 0 w 761288"/>
              <a:gd name="connsiteY0" fmla="*/ 634984 h 635160"/>
              <a:gd name="connsiteX1" fmla="*/ 444504 w 761288"/>
              <a:gd name="connsiteY1" fmla="*/ 0 h 635160"/>
              <a:gd name="connsiteX2" fmla="*/ 761288 w 761288"/>
              <a:gd name="connsiteY2" fmla="*/ 635160 h 635160"/>
              <a:gd name="connsiteX3" fmla="*/ 0 w 761288"/>
              <a:gd name="connsiteY3" fmla="*/ 634984 h 635160"/>
              <a:gd name="connsiteX0" fmla="*/ 0 w 761288"/>
              <a:gd name="connsiteY0" fmla="*/ 625704 h 625880"/>
              <a:gd name="connsiteX1" fmla="*/ 374315 w 761288"/>
              <a:gd name="connsiteY1" fmla="*/ 0 h 625880"/>
              <a:gd name="connsiteX2" fmla="*/ 761288 w 761288"/>
              <a:gd name="connsiteY2" fmla="*/ 625880 h 625880"/>
              <a:gd name="connsiteX3" fmla="*/ 0 w 761288"/>
              <a:gd name="connsiteY3" fmla="*/ 625704 h 625880"/>
              <a:gd name="connsiteX0" fmla="*/ 0 w 764829"/>
              <a:gd name="connsiteY0" fmla="*/ 625704 h 639630"/>
              <a:gd name="connsiteX1" fmla="*/ 374315 w 764829"/>
              <a:gd name="connsiteY1" fmla="*/ 0 h 639630"/>
              <a:gd name="connsiteX2" fmla="*/ 764829 w 764829"/>
              <a:gd name="connsiteY2" fmla="*/ 639630 h 639630"/>
              <a:gd name="connsiteX3" fmla="*/ 0 w 764829"/>
              <a:gd name="connsiteY3" fmla="*/ 625704 h 639630"/>
              <a:gd name="connsiteX0" fmla="*/ 0 w 749536"/>
              <a:gd name="connsiteY0" fmla="*/ 625704 h 625704"/>
              <a:gd name="connsiteX1" fmla="*/ 374315 w 749536"/>
              <a:gd name="connsiteY1" fmla="*/ 0 h 625704"/>
              <a:gd name="connsiteX2" fmla="*/ 749536 w 749536"/>
              <a:gd name="connsiteY2" fmla="*/ 620108 h 625704"/>
              <a:gd name="connsiteX3" fmla="*/ 0 w 749536"/>
              <a:gd name="connsiteY3" fmla="*/ 625704 h 625704"/>
              <a:gd name="connsiteX0" fmla="*/ 0 w 755744"/>
              <a:gd name="connsiteY0" fmla="*/ 625704 h 625704"/>
              <a:gd name="connsiteX1" fmla="*/ 374315 w 755744"/>
              <a:gd name="connsiteY1" fmla="*/ 0 h 625704"/>
              <a:gd name="connsiteX2" fmla="*/ 755744 w 755744"/>
              <a:gd name="connsiteY2" fmla="*/ 621442 h 625704"/>
              <a:gd name="connsiteX3" fmla="*/ 0 w 755744"/>
              <a:gd name="connsiteY3" fmla="*/ 625704 h 625704"/>
              <a:gd name="connsiteX0" fmla="*/ 0 w 757572"/>
              <a:gd name="connsiteY0" fmla="*/ 625704 h 625704"/>
              <a:gd name="connsiteX1" fmla="*/ 374315 w 757572"/>
              <a:gd name="connsiteY1" fmla="*/ 0 h 625704"/>
              <a:gd name="connsiteX2" fmla="*/ 757572 w 757572"/>
              <a:gd name="connsiteY2" fmla="*/ 624270 h 625704"/>
              <a:gd name="connsiteX3" fmla="*/ 0 w 757572"/>
              <a:gd name="connsiteY3" fmla="*/ 625704 h 625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7572" h="625704">
                <a:moveTo>
                  <a:pt x="0" y="625704"/>
                </a:moveTo>
                <a:lnTo>
                  <a:pt x="374315" y="0"/>
                </a:lnTo>
                <a:lnTo>
                  <a:pt x="757572" y="624270"/>
                </a:lnTo>
                <a:lnTo>
                  <a:pt x="0" y="625704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zh-CN" altLang="en-US" sz="1350" kern="0">
              <a:solidFill>
                <a:prstClr val="white"/>
              </a:solidFill>
              <a:latin typeface="Calibri"/>
              <a:ea typeface="宋体"/>
            </a:endParaRPr>
          </a:p>
        </p:txBody>
      </p:sp>
      <p:sp>
        <p:nvSpPr>
          <p:cNvPr id="151" name="椭圆 44"/>
          <p:cNvSpPr/>
          <p:nvPr/>
        </p:nvSpPr>
        <p:spPr>
          <a:xfrm rot="5759026">
            <a:off x="5297066" y="2276920"/>
            <a:ext cx="447776" cy="523148"/>
          </a:xfrm>
          <a:custGeom>
            <a:avLst/>
            <a:gdLst/>
            <a:ahLst/>
            <a:cxnLst/>
            <a:rect l="l" t="t" r="r" b="b"/>
            <a:pathLst>
              <a:path w="588321" h="609385">
                <a:moveTo>
                  <a:pt x="82508" y="0"/>
                </a:moveTo>
                <a:lnTo>
                  <a:pt x="588321" y="529860"/>
                </a:lnTo>
                <a:lnTo>
                  <a:pt x="221480" y="609385"/>
                </a:lnTo>
                <a:cubicBezTo>
                  <a:pt x="105737" y="531241"/>
                  <a:pt x="22918" y="398549"/>
                  <a:pt x="0" y="242836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zh-CN" altLang="en-US" sz="1350" kern="0">
              <a:solidFill>
                <a:prstClr val="white"/>
              </a:solidFill>
              <a:latin typeface="Calibri"/>
              <a:ea typeface="宋体"/>
            </a:endParaRPr>
          </a:p>
        </p:txBody>
      </p:sp>
      <p:pic>
        <p:nvPicPr>
          <p:cNvPr id="152" name="图片 15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336114" y="2370376"/>
            <a:ext cx="196400" cy="1002754"/>
          </a:xfrm>
          <a:prstGeom prst="rect">
            <a:avLst/>
          </a:prstGeom>
        </p:spPr>
      </p:pic>
      <p:pic>
        <p:nvPicPr>
          <p:cNvPr id="153" name="图片 152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672790" y="3246546"/>
            <a:ext cx="653786" cy="270166"/>
          </a:xfrm>
          <a:prstGeom prst="rect">
            <a:avLst/>
          </a:prstGeom>
        </p:spPr>
      </p:pic>
      <p:pic>
        <p:nvPicPr>
          <p:cNvPr id="154" name="图片 153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199309" y="2115356"/>
            <a:ext cx="526736" cy="351403"/>
          </a:xfrm>
          <a:prstGeom prst="rect">
            <a:avLst/>
          </a:prstGeom>
        </p:spPr>
      </p:pic>
      <p:pic>
        <p:nvPicPr>
          <p:cNvPr id="155" name="图片 154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203524" y="2730139"/>
            <a:ext cx="513640" cy="373752"/>
          </a:xfrm>
          <a:prstGeom prst="rect">
            <a:avLst/>
          </a:prstGeom>
        </p:spPr>
      </p:pic>
      <p:pic>
        <p:nvPicPr>
          <p:cNvPr id="156" name="图片 155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065790" y="1971157"/>
            <a:ext cx="624770" cy="350979"/>
          </a:xfrm>
          <a:prstGeom prst="rect">
            <a:avLst/>
          </a:prstGeom>
        </p:spPr>
      </p:pic>
      <p:pic>
        <p:nvPicPr>
          <p:cNvPr id="157" name="图片 156"/>
          <p:cNvPicPr>
            <a:picLocks noChangeAspect="1"/>
          </p:cNvPicPr>
          <p:nvPr/>
        </p:nvPicPr>
        <p:blipFill rotWithShape="1">
          <a:blip r:embed="rId19"/>
          <a:srcRect l="10954" r="11999" b="11442"/>
          <a:stretch/>
        </p:blipFill>
        <p:spPr>
          <a:xfrm rot="5400000">
            <a:off x="5243723" y="2527499"/>
            <a:ext cx="243027" cy="708708"/>
          </a:xfrm>
          <a:prstGeom prst="rect">
            <a:avLst/>
          </a:prstGeom>
        </p:spPr>
      </p:pic>
      <p:pic>
        <p:nvPicPr>
          <p:cNvPr id="158" name="图片 157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042234" y="3055893"/>
            <a:ext cx="629082" cy="419680"/>
          </a:xfrm>
          <a:prstGeom prst="rect">
            <a:avLst/>
          </a:prstGeom>
        </p:spPr>
      </p:pic>
      <p:sp>
        <p:nvSpPr>
          <p:cNvPr id="159" name="文本框 158"/>
          <p:cNvSpPr txBox="1"/>
          <p:nvPr/>
        </p:nvSpPr>
        <p:spPr>
          <a:xfrm>
            <a:off x="3207054" y="3391516"/>
            <a:ext cx="486055" cy="1615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50" dirty="0"/>
              <a:t>DDR DIMM</a:t>
            </a:r>
            <a:endParaRPr lang="zh-CN" altLang="en-US" sz="450" dirty="0"/>
          </a:p>
        </p:txBody>
      </p:sp>
      <p:sp>
        <p:nvSpPr>
          <p:cNvPr id="160" name="文本框 159"/>
          <p:cNvSpPr txBox="1"/>
          <p:nvPr/>
        </p:nvSpPr>
        <p:spPr>
          <a:xfrm>
            <a:off x="3635649" y="3487273"/>
            <a:ext cx="855343" cy="1615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50" dirty="0"/>
              <a:t>OMI in DDIMM Format</a:t>
            </a:r>
            <a:endParaRPr lang="zh-CN" altLang="en-US" sz="450" dirty="0"/>
          </a:p>
        </p:txBody>
      </p:sp>
      <p:sp>
        <p:nvSpPr>
          <p:cNvPr id="161" name="文本框 160"/>
          <p:cNvSpPr txBox="1"/>
          <p:nvPr/>
        </p:nvSpPr>
        <p:spPr>
          <a:xfrm>
            <a:off x="4260804" y="2447500"/>
            <a:ext cx="469706" cy="1615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50" dirty="0"/>
              <a:t>OMI in E3.S</a:t>
            </a:r>
            <a:endParaRPr lang="zh-CN" altLang="en-US" sz="450" dirty="0"/>
          </a:p>
        </p:txBody>
      </p:sp>
      <p:sp>
        <p:nvSpPr>
          <p:cNvPr id="162" name="文本框 161"/>
          <p:cNvSpPr txBox="1"/>
          <p:nvPr/>
        </p:nvSpPr>
        <p:spPr>
          <a:xfrm>
            <a:off x="4283659" y="3093747"/>
            <a:ext cx="4697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50" dirty="0" err="1"/>
              <a:t>GenZ</a:t>
            </a:r>
            <a:r>
              <a:rPr lang="en-US" altLang="zh-CN" sz="450" dirty="0"/>
              <a:t> in E3.S</a:t>
            </a:r>
            <a:endParaRPr lang="zh-CN" altLang="en-US" sz="450" dirty="0"/>
          </a:p>
        </p:txBody>
      </p:sp>
      <p:sp>
        <p:nvSpPr>
          <p:cNvPr id="163" name="文本框 162"/>
          <p:cNvSpPr txBox="1"/>
          <p:nvPr/>
        </p:nvSpPr>
        <p:spPr>
          <a:xfrm>
            <a:off x="5098014" y="3447462"/>
            <a:ext cx="572947" cy="1615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50" dirty="0" err="1">
                <a:solidFill>
                  <a:srgbClr val="1111FF"/>
                </a:solidFill>
              </a:rPr>
              <a:t>CXL.mem</a:t>
            </a:r>
            <a:r>
              <a:rPr lang="en-US" altLang="zh-CN" sz="450" dirty="0">
                <a:solidFill>
                  <a:srgbClr val="1111FF"/>
                </a:solidFill>
              </a:rPr>
              <a:t> in E3.S</a:t>
            </a:r>
            <a:endParaRPr lang="zh-CN" altLang="en-US" sz="450" dirty="0">
              <a:solidFill>
                <a:srgbClr val="1111FF"/>
              </a:solidFill>
            </a:endParaRPr>
          </a:p>
        </p:txBody>
      </p:sp>
      <p:sp>
        <p:nvSpPr>
          <p:cNvPr id="164" name="文本框 163"/>
          <p:cNvSpPr txBox="1"/>
          <p:nvPr/>
        </p:nvSpPr>
        <p:spPr>
          <a:xfrm>
            <a:off x="5056197" y="2303684"/>
            <a:ext cx="696565" cy="1615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50" dirty="0" err="1">
                <a:solidFill>
                  <a:srgbClr val="1111FF"/>
                </a:solidFill>
              </a:rPr>
              <a:t>CXL.mem</a:t>
            </a:r>
            <a:r>
              <a:rPr lang="en-US" altLang="zh-CN" sz="450" dirty="0">
                <a:solidFill>
                  <a:srgbClr val="1111FF"/>
                </a:solidFill>
              </a:rPr>
              <a:t> in </a:t>
            </a:r>
            <a:r>
              <a:rPr lang="en-US" altLang="zh-CN" sz="450" dirty="0" err="1">
                <a:solidFill>
                  <a:srgbClr val="1111FF"/>
                </a:solidFill>
              </a:rPr>
              <a:t>PCIe</a:t>
            </a:r>
            <a:r>
              <a:rPr lang="en-US" altLang="zh-CN" sz="450" dirty="0">
                <a:solidFill>
                  <a:srgbClr val="1111FF"/>
                </a:solidFill>
              </a:rPr>
              <a:t> AIC</a:t>
            </a:r>
            <a:endParaRPr lang="zh-CN" altLang="en-US" sz="450" dirty="0">
              <a:solidFill>
                <a:srgbClr val="1111FF"/>
              </a:solidFill>
            </a:endParaRPr>
          </a:p>
        </p:txBody>
      </p:sp>
      <p:sp>
        <p:nvSpPr>
          <p:cNvPr id="165" name="文本框 164"/>
          <p:cNvSpPr txBox="1"/>
          <p:nvPr/>
        </p:nvSpPr>
        <p:spPr>
          <a:xfrm>
            <a:off x="5088501" y="2953037"/>
            <a:ext cx="572947" cy="1615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50" dirty="0" err="1">
                <a:solidFill>
                  <a:srgbClr val="1111FF"/>
                </a:solidFill>
              </a:rPr>
              <a:t>CXL.mem</a:t>
            </a:r>
            <a:r>
              <a:rPr lang="en-US" altLang="zh-CN" sz="450" dirty="0">
                <a:solidFill>
                  <a:srgbClr val="1111FF"/>
                </a:solidFill>
              </a:rPr>
              <a:t> in E1.S</a:t>
            </a:r>
            <a:endParaRPr lang="zh-CN" altLang="en-US" sz="450" dirty="0">
              <a:solidFill>
                <a:srgbClr val="1111FF"/>
              </a:solidFill>
            </a:endParaRPr>
          </a:p>
        </p:txBody>
      </p:sp>
      <p:sp>
        <p:nvSpPr>
          <p:cNvPr id="166" name="文本框 165"/>
          <p:cNvSpPr txBox="1"/>
          <p:nvPr/>
        </p:nvSpPr>
        <p:spPr>
          <a:xfrm>
            <a:off x="3582405" y="3131148"/>
            <a:ext cx="835300" cy="1615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50" dirty="0"/>
              <a:t>Introduced in August 2019</a:t>
            </a:r>
            <a:endParaRPr lang="zh-CN" altLang="en-US" sz="450" dirty="0"/>
          </a:p>
        </p:txBody>
      </p:sp>
      <p:sp>
        <p:nvSpPr>
          <p:cNvPr id="167" name="文本框 166"/>
          <p:cNvSpPr txBox="1"/>
          <p:nvPr/>
        </p:nvSpPr>
        <p:spPr>
          <a:xfrm>
            <a:off x="4162327" y="2608270"/>
            <a:ext cx="701270" cy="1615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50" dirty="0"/>
              <a:t>Introduced in 2020</a:t>
            </a:r>
            <a:endParaRPr lang="zh-CN" altLang="en-US" sz="450" dirty="0"/>
          </a:p>
        </p:txBody>
      </p:sp>
      <p:sp>
        <p:nvSpPr>
          <p:cNvPr id="168" name="文本框 167"/>
          <p:cNvSpPr txBox="1"/>
          <p:nvPr/>
        </p:nvSpPr>
        <p:spPr>
          <a:xfrm>
            <a:off x="4173244" y="1985172"/>
            <a:ext cx="701270" cy="1615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50" dirty="0"/>
              <a:t>Introduced in 2020</a:t>
            </a:r>
            <a:endParaRPr lang="zh-CN" altLang="en-US" sz="450" dirty="0"/>
          </a:p>
        </p:txBody>
      </p:sp>
      <p:sp>
        <p:nvSpPr>
          <p:cNvPr id="169" name="文本框 168"/>
          <p:cNvSpPr txBox="1"/>
          <p:nvPr/>
        </p:nvSpPr>
        <p:spPr>
          <a:xfrm>
            <a:off x="4969485" y="3532896"/>
            <a:ext cx="791502" cy="1615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50" dirty="0"/>
              <a:t>Introduced in May 2021</a:t>
            </a:r>
            <a:endParaRPr lang="zh-CN" altLang="en-US" sz="450" dirty="0"/>
          </a:p>
        </p:txBody>
      </p:sp>
      <p:sp>
        <p:nvSpPr>
          <p:cNvPr id="170" name="文本框 169"/>
          <p:cNvSpPr txBox="1"/>
          <p:nvPr/>
        </p:nvSpPr>
        <p:spPr>
          <a:xfrm>
            <a:off x="6586547" y="4180358"/>
            <a:ext cx="76613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" b="1" dirty="0" smtClean="0"/>
              <a:t>内存</a:t>
            </a:r>
            <a:r>
              <a:rPr lang="zh-CN" altLang="en-US" sz="600" b="1" dirty="0"/>
              <a:t>池化拓扑</a:t>
            </a:r>
          </a:p>
        </p:txBody>
      </p:sp>
      <p:sp>
        <p:nvSpPr>
          <p:cNvPr id="171" name="文本框 170">
            <a:extLst>
              <a:ext uri="{FF2B5EF4-FFF2-40B4-BE49-F238E27FC236}">
                <a16:creationId xmlns:a16="http://schemas.microsoft.com/office/drawing/2014/main" id="{88DE7FF4-056D-4F03-A3A5-426D105A39DC}"/>
              </a:ext>
            </a:extLst>
          </p:cNvPr>
          <p:cNvSpPr txBox="1"/>
          <p:nvPr/>
        </p:nvSpPr>
        <p:spPr>
          <a:xfrm>
            <a:off x="7634435" y="3334999"/>
            <a:ext cx="1295749" cy="8233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8588" indent="-128588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zh-CN" altLang="en-US" sz="750" dirty="0">
                <a:latin typeface="+mn-ea"/>
              </a:rPr>
              <a:t>资源池化背景需求下，</a:t>
            </a:r>
            <a:r>
              <a:rPr lang="zh-CN" altLang="en-US" sz="750" b="1" dirty="0">
                <a:latin typeface="+mn-ea"/>
              </a:rPr>
              <a:t>内存池化方案</a:t>
            </a:r>
            <a:r>
              <a:rPr lang="zh-CN" altLang="en-US" sz="750" dirty="0">
                <a:latin typeface="+mn-ea"/>
              </a:rPr>
              <a:t>应运而生</a:t>
            </a:r>
            <a:r>
              <a:rPr lang="zh-CN" altLang="en-US" sz="750" dirty="0" smtClean="0">
                <a:latin typeface="+mn-ea"/>
              </a:rPr>
              <a:t>；</a:t>
            </a:r>
          </a:p>
          <a:p>
            <a:pPr marL="128588" indent="-128588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zh-CN" altLang="en-US" sz="750" dirty="0" smtClean="0">
                <a:latin typeface="+mn-ea"/>
              </a:rPr>
              <a:t>基于缓存一致性技术</a:t>
            </a:r>
            <a:r>
              <a:rPr lang="en-US" altLang="zh-CN" sz="750" dirty="0" smtClean="0">
                <a:latin typeface="+mn-ea"/>
              </a:rPr>
              <a:t>,</a:t>
            </a:r>
            <a:r>
              <a:rPr lang="zh-CN" altLang="en-US" sz="750" dirty="0" smtClean="0">
                <a:latin typeface="+mn-ea"/>
              </a:rPr>
              <a:t>打破了单台服务器的内存边界，可组建多主机的大内存集群</a:t>
            </a:r>
            <a:endParaRPr lang="zh-CN" altLang="en-US" sz="750" dirty="0">
              <a:latin typeface="+mn-ea"/>
            </a:endParaRPr>
          </a:p>
        </p:txBody>
      </p:sp>
      <p:pic>
        <p:nvPicPr>
          <p:cNvPr id="172" name="图片 171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277108" y="3268528"/>
            <a:ext cx="1362047" cy="850724"/>
          </a:xfrm>
          <a:prstGeom prst="rect">
            <a:avLst/>
          </a:prstGeom>
        </p:spPr>
      </p:pic>
      <p:pic>
        <p:nvPicPr>
          <p:cNvPr id="173" name="圖片 1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156911" y="2116549"/>
            <a:ext cx="1291205" cy="740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892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 flipV="1">
            <a:off x="6146017" y="-754540"/>
            <a:ext cx="4562067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 sz="1350"/>
          </a:p>
        </p:txBody>
      </p:sp>
      <p:pic>
        <p:nvPicPr>
          <p:cNvPr id="15" name="Picture 37" descr="Graphical user interface, text, application&#10;&#10;Description automatically generated"/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207746" y="-31296"/>
            <a:ext cx="956697" cy="717733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1350227" y="0"/>
            <a:ext cx="5155504" cy="59836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>
              <a:lnSpc>
                <a:spcPts val="4500"/>
              </a:lnSpc>
              <a:defRPr kumimoji="1" sz="4800" b="1">
                <a:solidFill>
                  <a:srgbClr val="0B48C2"/>
                </a:solidFill>
                <a:latin typeface="Avenir Black" panose="02000503020000020003" pitchFamily="2" charset="0"/>
                <a:ea typeface="Source Han Sans CN Heavy" panose="020B0500000000000000" pitchFamily="34" charset="-128"/>
                <a:cs typeface="Dubai Medium" panose="020B0503030403030204" pitchFamily="34" charset="-78"/>
              </a:defRPr>
            </a:lvl1pPr>
          </a:lstStyle>
          <a:p>
            <a:r>
              <a:rPr lang="en-US" altLang="zh-CN" sz="2400" dirty="0" smtClean="0">
                <a:solidFill>
                  <a:srgbClr val="5E923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CXL </a:t>
            </a:r>
            <a:r>
              <a:rPr lang="zh-CN" altLang="en-US" sz="2400" dirty="0" smtClean="0">
                <a:solidFill>
                  <a:srgbClr val="5E923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扩展卡</a:t>
            </a:r>
            <a:endParaRPr lang="en-US" altLang="zh-CN" sz="2400" dirty="0">
              <a:solidFill>
                <a:srgbClr val="5E923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4" name="图片 33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61" b="98618" l="2658" r="91944">
                        <a14:foregroundMark x1="13040" y1="48541" x2="16113" y2="55300"/>
                        <a14:foregroundMark x1="13040" y1="48541" x2="20183" y2="42857"/>
                        <a14:foregroundMark x1="30482" y1="88940" x2="31645" y2="98618"/>
                        <a14:foregroundMark x1="85299" y1="21813" x2="83223" y2="36406"/>
                        <a14:foregroundMark x1="85548" y1="20737" x2="86296" y2="18126"/>
                        <a14:foregroundMark x1="85548" y1="27189" x2="83804" y2="36098"/>
                      </a14:backgroundRemoval>
                    </a14:imgEffect>
                  </a14:imgLayer>
                </a14:imgProps>
              </a:ext>
            </a:extLst>
          </a:blip>
          <a:srcRect r="1521"/>
          <a:stretch/>
        </p:blipFill>
        <p:spPr>
          <a:xfrm>
            <a:off x="5450987" y="3267181"/>
            <a:ext cx="3056956" cy="1678421"/>
          </a:xfrm>
          <a:prstGeom prst="rect">
            <a:avLst/>
          </a:prstGeom>
        </p:spPr>
      </p:pic>
      <p:graphicFrame>
        <p:nvGraphicFramePr>
          <p:cNvPr id="35" name="表格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1354456"/>
              </p:ext>
            </p:extLst>
          </p:nvPr>
        </p:nvGraphicFramePr>
        <p:xfrm>
          <a:off x="388800" y="728512"/>
          <a:ext cx="4716148" cy="195072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4716148">
                  <a:extLst>
                    <a:ext uri="{9D8B030D-6E8A-4147-A177-3AD203B41FA5}">
                      <a16:colId xmlns:a16="http://schemas.microsoft.com/office/drawing/2014/main" val="2213114367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 smtClean="0"/>
                        <a:t>关键规格</a:t>
                      </a:r>
                      <a:endParaRPr lang="zh-CN" altLang="en-US" sz="1100" dirty="0"/>
                    </a:p>
                  </a:txBody>
                  <a:tcPr marL="68580" marR="68580" marT="34290" marB="34290" anchor="ctr">
                    <a:solidFill>
                      <a:srgbClr val="2A54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5957871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altLang="zh-CN" sz="900" dirty="0" smtClean="0"/>
                        <a:t>2</a:t>
                      </a:r>
                      <a:r>
                        <a:rPr lang="en-US" altLang="zh-CN" sz="900" baseline="0" dirty="0" smtClean="0"/>
                        <a:t> slots, Full Height ¾ Length</a:t>
                      </a:r>
                      <a:r>
                        <a:rPr lang="zh-CN" altLang="en-US" sz="900" baseline="0" dirty="0" smtClean="0"/>
                        <a:t>，</a:t>
                      </a:r>
                      <a:r>
                        <a:rPr lang="en-US" altLang="zh-CN" sz="900" baseline="0" dirty="0" err="1" smtClean="0"/>
                        <a:t>PCIe</a:t>
                      </a:r>
                      <a:r>
                        <a:rPr lang="en-US" altLang="zh-CN" sz="900" baseline="0" dirty="0" smtClean="0"/>
                        <a:t> CEM AIC Form Factor</a:t>
                      </a:r>
                      <a:endParaRPr lang="zh-CN" altLang="en-US" sz="900" dirty="0"/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3640667437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900" baseline="0" dirty="0" smtClean="0"/>
                        <a:t>支持至多</a:t>
                      </a:r>
                      <a:r>
                        <a:rPr lang="en-US" altLang="zh-CN" sz="900" baseline="0" dirty="0" smtClean="0"/>
                        <a:t>8 DDR5-4800 RDIMM</a:t>
                      </a:r>
                      <a:endParaRPr lang="zh-CN" altLang="en-US" sz="900" dirty="0"/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3807610633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900" dirty="0" smtClean="0"/>
                        <a:t>支持</a:t>
                      </a:r>
                      <a:r>
                        <a:rPr lang="en-US" altLang="zh-CN" sz="900" dirty="0" smtClean="0"/>
                        <a:t>CXL 1.1 32GT/</a:t>
                      </a:r>
                      <a:r>
                        <a:rPr lang="zh-CN" altLang="en-US" sz="900" dirty="0" smtClean="0"/>
                        <a:t>速率，支持</a:t>
                      </a:r>
                      <a:r>
                        <a:rPr lang="en-US" altLang="zh-CN" sz="900" dirty="0" smtClean="0"/>
                        <a:t>Pin</a:t>
                      </a:r>
                      <a:r>
                        <a:rPr lang="en-US" altLang="zh-CN" sz="900" baseline="0" dirty="0" smtClean="0"/>
                        <a:t> to Pin</a:t>
                      </a:r>
                      <a:r>
                        <a:rPr lang="zh-CN" altLang="en-US" sz="900" baseline="0" dirty="0" smtClean="0"/>
                        <a:t>升级支持</a:t>
                      </a:r>
                      <a:r>
                        <a:rPr lang="en-US" altLang="zh-CN" sz="900" baseline="0" dirty="0" smtClean="0"/>
                        <a:t>CXL 2.0</a:t>
                      </a:r>
                      <a:endParaRPr lang="zh-CN" altLang="en-US" sz="900" dirty="0"/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2377724672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altLang="zh-CN" sz="900" dirty="0" smtClean="0"/>
                        <a:t>PCI</a:t>
                      </a:r>
                      <a:r>
                        <a:rPr lang="en-US" altLang="zh-CN" sz="900" baseline="0" dirty="0" smtClean="0"/>
                        <a:t>e5.0 x16 + 2 * x8 MCIO</a:t>
                      </a:r>
                      <a:r>
                        <a:rPr lang="zh-CN" altLang="en-US" sz="900" baseline="0" dirty="0" smtClean="0"/>
                        <a:t>接口，支持</a:t>
                      </a:r>
                      <a:r>
                        <a:rPr lang="en-US" altLang="zh-CN" sz="900" baseline="0" dirty="0" smtClean="0"/>
                        <a:t>x32 </a:t>
                      </a:r>
                      <a:r>
                        <a:rPr lang="en-US" altLang="zh-CN" sz="900" baseline="0" dirty="0" err="1" smtClean="0"/>
                        <a:t>PCIe</a:t>
                      </a:r>
                      <a:r>
                        <a:rPr lang="zh-CN" altLang="en-US" sz="900" baseline="0" dirty="0" smtClean="0"/>
                        <a:t>上联带宽</a:t>
                      </a:r>
                      <a:endParaRPr lang="en-US" altLang="zh-CN" sz="900" baseline="0" dirty="0" smtClean="0"/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96479714"/>
                  </a:ext>
                </a:extLst>
              </a:tr>
              <a:tr h="480060"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900" dirty="0" smtClean="0"/>
                        <a:t>时延性能：</a:t>
                      </a:r>
                      <a:endParaRPr lang="en-US" altLang="zh-CN" sz="900" dirty="0" smtClean="0"/>
                    </a:p>
                    <a:p>
                      <a:pPr marL="742950" lvl="1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altLang="zh-CN" sz="900" dirty="0" smtClean="0"/>
                        <a:t>Intel SPR</a:t>
                      </a:r>
                      <a:r>
                        <a:rPr lang="zh-CN" altLang="en-US" sz="900" dirty="0" smtClean="0"/>
                        <a:t>：≈</a:t>
                      </a:r>
                      <a:r>
                        <a:rPr lang="en-US" altLang="zh-CN" sz="900" dirty="0" smtClean="0"/>
                        <a:t>260ns</a:t>
                      </a:r>
                    </a:p>
                    <a:p>
                      <a:pPr marL="742950" lvl="1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altLang="zh-CN" sz="900" dirty="0" smtClean="0"/>
                        <a:t>AMD</a:t>
                      </a:r>
                      <a:r>
                        <a:rPr lang="en-US" altLang="zh-CN" sz="900" baseline="0" dirty="0" smtClean="0"/>
                        <a:t> Genoa</a:t>
                      </a:r>
                      <a:r>
                        <a:rPr lang="zh-CN" altLang="en-US" sz="900" baseline="0" dirty="0" smtClean="0"/>
                        <a:t>：≈</a:t>
                      </a:r>
                      <a:r>
                        <a:rPr lang="en-US" altLang="zh-CN" sz="900" baseline="0" dirty="0" smtClean="0"/>
                        <a:t>280ns</a:t>
                      </a:r>
                      <a:endParaRPr lang="zh-CN" altLang="en-US" sz="900" dirty="0"/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4228223119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marL="285750" lvl="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900" dirty="0" smtClean="0"/>
                        <a:t>电源输入：</a:t>
                      </a:r>
                      <a:r>
                        <a:rPr lang="en-US" altLang="zh-CN" sz="900" dirty="0" smtClean="0"/>
                        <a:t>12V</a:t>
                      </a:r>
                      <a:r>
                        <a:rPr lang="en-US" altLang="zh-CN" sz="900" baseline="0" dirty="0" smtClean="0"/>
                        <a:t> +/-5%</a:t>
                      </a:r>
                      <a:endParaRPr lang="zh-CN" altLang="en-US" sz="900" dirty="0"/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521970023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marL="285750" lvl="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900" dirty="0" smtClean="0"/>
                        <a:t>设计功耗：</a:t>
                      </a:r>
                      <a:r>
                        <a:rPr lang="en-US" altLang="zh-CN" sz="900" dirty="0" smtClean="0"/>
                        <a:t>170W</a:t>
                      </a:r>
                      <a:endParaRPr lang="zh-CN" altLang="en-US" sz="900" dirty="0"/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4268483480"/>
                  </a:ext>
                </a:extLst>
              </a:tr>
            </a:tbl>
          </a:graphicData>
        </a:graphic>
      </p:graphicFrame>
      <p:pic>
        <p:nvPicPr>
          <p:cNvPr id="36" name="图片 3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64160" y="492775"/>
            <a:ext cx="2823599" cy="2373209"/>
          </a:xfrm>
          <a:prstGeom prst="rect">
            <a:avLst/>
          </a:prstGeom>
        </p:spPr>
      </p:pic>
      <p:sp>
        <p:nvSpPr>
          <p:cNvPr id="37" name="文本框 36"/>
          <p:cNvSpPr txBox="1"/>
          <p:nvPr/>
        </p:nvSpPr>
        <p:spPr>
          <a:xfrm>
            <a:off x="5972453" y="2974956"/>
            <a:ext cx="201402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OS</a:t>
            </a:r>
            <a:r>
              <a:rPr lang="zh-CN" altLang="en-US" sz="9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下识别</a:t>
            </a:r>
            <a:r>
              <a:rPr lang="en-US" altLang="zh-CN" sz="9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CXL</a:t>
            </a:r>
            <a:r>
              <a:rPr lang="zh-CN" altLang="en-US" sz="9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内存扩展卡内存信息</a:t>
            </a:r>
          </a:p>
        </p:txBody>
      </p:sp>
      <p:pic>
        <p:nvPicPr>
          <p:cNvPr id="38" name="图片 3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443" y="2865984"/>
            <a:ext cx="3002005" cy="1945640"/>
          </a:xfrm>
          <a:prstGeom prst="rect">
            <a:avLst/>
          </a:prstGeom>
        </p:spPr>
      </p:pic>
      <p:sp>
        <p:nvSpPr>
          <p:cNvPr id="39" name="文本框 38"/>
          <p:cNvSpPr txBox="1"/>
          <p:nvPr/>
        </p:nvSpPr>
        <p:spPr>
          <a:xfrm>
            <a:off x="1697696" y="4760936"/>
            <a:ext cx="2230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内存扩展卡可安装在标准</a:t>
            </a:r>
            <a:r>
              <a:rPr lang="en-US" altLang="zh-CN" sz="900" b="1" dirty="0" err="1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PCIe</a:t>
            </a:r>
            <a:r>
              <a:rPr lang="en-US" altLang="zh-CN" sz="9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x16</a:t>
            </a:r>
            <a:r>
              <a:rPr lang="zh-CN" altLang="en-US" sz="9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插槽上，</a:t>
            </a:r>
            <a:r>
              <a:rPr lang="en-US" altLang="zh-CN" sz="9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2 * x8 MCIO</a:t>
            </a:r>
            <a:r>
              <a:rPr lang="zh-CN" altLang="en-US" sz="9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通过线缆与主板相连</a:t>
            </a:r>
          </a:p>
        </p:txBody>
      </p:sp>
    </p:spTree>
    <p:extLst>
      <p:ext uri="{BB962C8B-B14F-4D97-AF65-F5344CB8AC3E}">
        <p14:creationId xmlns:p14="http://schemas.microsoft.com/office/powerpoint/2010/main" val="874459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7" descr="Graphical user interface, text, application&#10;&#10;Description automatically generated"/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207746" y="-31296"/>
            <a:ext cx="956697" cy="717733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350227" y="0"/>
            <a:ext cx="5155504" cy="59836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>
              <a:lnSpc>
                <a:spcPts val="4500"/>
              </a:lnSpc>
              <a:defRPr kumimoji="1" sz="4800" b="1">
                <a:solidFill>
                  <a:srgbClr val="0B48C2"/>
                </a:solidFill>
                <a:latin typeface="Avenir Black" panose="02000503020000020003" pitchFamily="2" charset="0"/>
                <a:ea typeface="Source Han Sans CN Heavy" panose="020B0500000000000000" pitchFamily="34" charset="-128"/>
                <a:cs typeface="Dubai Medium" panose="020B0503030403030204" pitchFamily="34" charset="-78"/>
              </a:defRPr>
            </a:lvl1pPr>
          </a:lstStyle>
          <a:p>
            <a:r>
              <a:rPr lang="en-US" altLang="zh-CN" sz="2400" dirty="0" smtClean="0">
                <a:solidFill>
                  <a:srgbClr val="5E923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CXL </a:t>
            </a:r>
            <a:r>
              <a:rPr lang="zh-CN" altLang="en-US" sz="2400" dirty="0" smtClean="0">
                <a:solidFill>
                  <a:srgbClr val="5E923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扩展卡</a:t>
            </a:r>
            <a:endParaRPr lang="en-US" altLang="zh-CN" sz="2400" dirty="0">
              <a:solidFill>
                <a:srgbClr val="5E923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3953698" y="2450387"/>
            <a:ext cx="4803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E3.S CXL</a:t>
            </a:r>
            <a:r>
              <a:rPr lang="zh-CN" altLang="en-US" sz="9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内存模组方案可通过</a:t>
            </a:r>
            <a:r>
              <a:rPr lang="en-US" altLang="zh-CN" sz="9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E3.S</a:t>
            </a:r>
            <a:r>
              <a:rPr lang="zh-CN" altLang="en-US" sz="9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背板与上联</a:t>
            </a:r>
            <a:r>
              <a:rPr lang="en-US" altLang="zh-CN" sz="9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CPU</a:t>
            </a:r>
            <a:r>
              <a:rPr lang="zh-CN" altLang="en-US" sz="9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，在服务器主板</a:t>
            </a:r>
            <a:r>
              <a:rPr lang="en-US" altLang="zh-CN" sz="9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DIMM</a:t>
            </a:r>
            <a:r>
              <a:rPr lang="zh-CN" altLang="en-US" sz="9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的基础上实现内存容量与性能的进一步扩展</a:t>
            </a: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8438" y="728512"/>
            <a:ext cx="4718384" cy="1721875"/>
          </a:xfrm>
          <a:prstGeom prst="rect">
            <a:avLst/>
          </a:prstGeom>
        </p:spPr>
      </p:pic>
      <p:graphicFrame>
        <p:nvGraphicFramePr>
          <p:cNvPr id="20" name="表格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5273772"/>
              </p:ext>
            </p:extLst>
          </p:nvPr>
        </p:nvGraphicFramePr>
        <p:xfrm>
          <a:off x="388801" y="728512"/>
          <a:ext cx="3363836" cy="1910783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3363836">
                  <a:extLst>
                    <a:ext uri="{9D8B030D-6E8A-4147-A177-3AD203B41FA5}">
                      <a16:colId xmlns:a16="http://schemas.microsoft.com/office/drawing/2014/main" val="2213114367"/>
                    </a:ext>
                  </a:extLst>
                </a:gridCol>
              </a:tblGrid>
              <a:tr h="243138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 smtClean="0"/>
                        <a:t>关键规格</a:t>
                      </a:r>
                      <a:endParaRPr lang="zh-CN" altLang="en-US" sz="1100" dirty="0"/>
                    </a:p>
                  </a:txBody>
                  <a:tcPr marL="68580" marR="68580" marT="34290" marB="34290" anchor="ctr">
                    <a:solidFill>
                      <a:srgbClr val="2A54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5957871"/>
                  </a:ext>
                </a:extLst>
              </a:tr>
              <a:tr h="218825"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altLang="zh-CN" sz="900" dirty="0" smtClean="0"/>
                        <a:t>E3.S</a:t>
                      </a:r>
                      <a:r>
                        <a:rPr lang="en-US" altLang="zh-CN" sz="900" baseline="0" dirty="0" smtClean="0"/>
                        <a:t> 2T</a:t>
                      </a:r>
                      <a:r>
                        <a:rPr lang="zh-CN" altLang="en-US" sz="900" baseline="0" dirty="0" smtClean="0"/>
                        <a:t>规格</a:t>
                      </a:r>
                      <a:r>
                        <a:rPr lang="en-US" altLang="zh-CN" sz="900" baseline="0" dirty="0" smtClean="0"/>
                        <a:t>(112.75mm * 76mm * 16.8mm)</a:t>
                      </a:r>
                      <a:endParaRPr lang="zh-CN" altLang="en-US" sz="900" dirty="0"/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3640667437"/>
                  </a:ext>
                </a:extLst>
              </a:tr>
              <a:tr h="218825"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900" baseline="0" dirty="0" smtClean="0"/>
                        <a:t>支持</a:t>
                      </a:r>
                      <a:r>
                        <a:rPr lang="en-US" altLang="zh-CN" sz="900" baseline="0" dirty="0" smtClean="0"/>
                        <a:t>DDR5-4800</a:t>
                      </a:r>
                      <a:r>
                        <a:rPr lang="zh-CN" altLang="en-US" sz="900" baseline="0" dirty="0" smtClean="0"/>
                        <a:t>内存频率</a:t>
                      </a:r>
                      <a:endParaRPr lang="zh-CN" altLang="en-US" sz="900" dirty="0"/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3807610633"/>
                  </a:ext>
                </a:extLst>
              </a:tr>
              <a:tr h="346472"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900" dirty="0" smtClean="0"/>
                        <a:t>支持</a:t>
                      </a:r>
                      <a:r>
                        <a:rPr lang="en-US" altLang="zh-CN" sz="900" dirty="0" smtClean="0"/>
                        <a:t>64GB</a:t>
                      </a:r>
                      <a:r>
                        <a:rPr lang="en-US" altLang="zh-CN" sz="900" i="1" dirty="0" smtClean="0"/>
                        <a:t>(256GB)</a:t>
                      </a:r>
                      <a:r>
                        <a:rPr lang="zh-CN" altLang="en-US" sz="900" dirty="0" smtClean="0"/>
                        <a:t>内存容量</a:t>
                      </a:r>
                      <a:endParaRPr lang="en-US" altLang="zh-CN" sz="900" dirty="0" smtClean="0"/>
                    </a:p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zh-CN" altLang="en-US" sz="800" i="1" dirty="0" smtClean="0"/>
                        <a:t>备注：可通过不同</a:t>
                      </a:r>
                      <a:r>
                        <a:rPr lang="en-US" altLang="zh-CN" sz="800" i="1" dirty="0" smtClean="0"/>
                        <a:t>DRAM</a:t>
                      </a:r>
                      <a:r>
                        <a:rPr lang="zh-CN" altLang="en-US" sz="800" i="1" dirty="0" smtClean="0"/>
                        <a:t>颗粒可以实现至高</a:t>
                      </a:r>
                      <a:r>
                        <a:rPr lang="en-US" altLang="zh-CN" sz="800" i="1" dirty="0" smtClean="0"/>
                        <a:t>512GB</a:t>
                      </a:r>
                      <a:r>
                        <a:rPr lang="zh-CN" altLang="en-US" sz="800" i="1" dirty="0" smtClean="0"/>
                        <a:t>容量</a:t>
                      </a:r>
                      <a:endParaRPr lang="zh-CN" altLang="en-US" sz="800" i="1" dirty="0"/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2377724672"/>
                  </a:ext>
                </a:extLst>
              </a:tr>
              <a:tr h="218825"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altLang="zh-CN" sz="900" dirty="0" smtClean="0"/>
                        <a:t>PCI</a:t>
                      </a:r>
                      <a:r>
                        <a:rPr lang="en-US" altLang="zh-CN" sz="900" baseline="0" dirty="0" smtClean="0"/>
                        <a:t>e5.0 x8</a:t>
                      </a:r>
                      <a:r>
                        <a:rPr lang="zh-CN" altLang="en-US" sz="900" baseline="0" dirty="0" smtClean="0"/>
                        <a:t>接口</a:t>
                      </a:r>
                      <a:endParaRPr lang="en-US" altLang="zh-CN" sz="900" baseline="0" dirty="0" smtClean="0"/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96479714"/>
                  </a:ext>
                </a:extLst>
              </a:tr>
              <a:tr h="227048"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900" dirty="0" smtClean="0"/>
                        <a:t>时延性能：≈</a:t>
                      </a:r>
                      <a:r>
                        <a:rPr lang="en-US" altLang="zh-CN" sz="900" dirty="0" smtClean="0"/>
                        <a:t>260ns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4228223119"/>
                  </a:ext>
                </a:extLst>
              </a:tr>
              <a:tr h="218825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zh-CN" altLang="en-US" sz="900" dirty="0" smtClean="0"/>
                        <a:t>支持</a:t>
                      </a:r>
                      <a:r>
                        <a:rPr lang="en-US" altLang="zh-CN" sz="900" dirty="0" smtClean="0"/>
                        <a:t>CXL 1.1 32GT/</a:t>
                      </a:r>
                      <a:r>
                        <a:rPr lang="zh-CN" altLang="en-US" sz="900" dirty="0" smtClean="0"/>
                        <a:t>速率，支持</a:t>
                      </a:r>
                      <a:r>
                        <a:rPr lang="en-US" altLang="zh-CN" sz="900" dirty="0" smtClean="0"/>
                        <a:t>Pin</a:t>
                      </a:r>
                      <a:r>
                        <a:rPr lang="en-US" altLang="zh-CN" sz="900" baseline="0" dirty="0" smtClean="0"/>
                        <a:t> to Pin</a:t>
                      </a:r>
                      <a:r>
                        <a:rPr lang="zh-CN" altLang="en-US" sz="900" baseline="0" dirty="0" smtClean="0"/>
                        <a:t>升级支持</a:t>
                      </a:r>
                      <a:r>
                        <a:rPr lang="en-US" altLang="zh-CN" sz="900" baseline="0" dirty="0" smtClean="0"/>
                        <a:t>CXL 2.0</a:t>
                      </a:r>
                      <a:endParaRPr lang="zh-CN" altLang="en-US" sz="900" dirty="0" smtClean="0"/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521970023"/>
                  </a:ext>
                </a:extLst>
              </a:tr>
              <a:tr h="218825">
                <a:tc>
                  <a:txBody>
                    <a:bodyPr/>
                    <a:lstStyle/>
                    <a:p>
                      <a:pPr marL="285750" lvl="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900" dirty="0" smtClean="0"/>
                        <a:t>设计功耗：＜</a:t>
                      </a:r>
                      <a:r>
                        <a:rPr lang="en-US" altLang="zh-CN" sz="900" dirty="0" smtClean="0"/>
                        <a:t>40W</a:t>
                      </a:r>
                      <a:endParaRPr lang="zh-CN" altLang="en-US" sz="900" dirty="0"/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4268483480"/>
                  </a:ext>
                </a:extLst>
              </a:tr>
            </a:tbl>
          </a:graphicData>
        </a:graphic>
      </p:graphicFrame>
      <p:pic>
        <p:nvPicPr>
          <p:cNvPr id="22" name="图片 1" descr="image00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6103" y="3005186"/>
            <a:ext cx="2839255" cy="1849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文本框 22"/>
          <p:cNvSpPr txBox="1"/>
          <p:nvPr/>
        </p:nvSpPr>
        <p:spPr>
          <a:xfrm>
            <a:off x="5390617" y="4876334"/>
            <a:ext cx="201402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OS</a:t>
            </a:r>
            <a:r>
              <a:rPr lang="zh-CN" altLang="en-US" sz="9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下识别</a:t>
            </a:r>
            <a:r>
              <a:rPr lang="en-US" altLang="zh-CN" sz="9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CXL E3.S</a:t>
            </a:r>
            <a:r>
              <a:rPr lang="zh-CN" altLang="en-US" sz="9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规格内存信息</a:t>
            </a:r>
          </a:p>
        </p:txBody>
      </p:sp>
      <p:grpSp>
        <p:nvGrpSpPr>
          <p:cNvPr id="24" name="组合 23"/>
          <p:cNvGrpSpPr/>
          <p:nvPr/>
        </p:nvGrpSpPr>
        <p:grpSpPr>
          <a:xfrm>
            <a:off x="1367669" y="3091392"/>
            <a:ext cx="2458845" cy="1763734"/>
            <a:chOff x="3622912" y="3023424"/>
            <a:chExt cx="2787125" cy="2208665"/>
          </a:xfrm>
        </p:grpSpPr>
        <p:pic>
          <p:nvPicPr>
            <p:cNvPr id="25" name="图片 24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633" t="6908" r="22553" b="10577"/>
            <a:stretch/>
          </p:blipFill>
          <p:spPr>
            <a:xfrm>
              <a:off x="3622912" y="3023424"/>
              <a:ext cx="2787125" cy="2208665"/>
            </a:xfrm>
            <a:prstGeom prst="rect">
              <a:avLst/>
            </a:prstGeom>
          </p:spPr>
        </p:pic>
        <p:sp>
          <p:nvSpPr>
            <p:cNvPr id="26" name="矩形 25"/>
            <p:cNvSpPr/>
            <p:nvPr/>
          </p:nvSpPr>
          <p:spPr>
            <a:xfrm rot="19336045">
              <a:off x="5122525" y="3552977"/>
              <a:ext cx="520108" cy="155099"/>
            </a:xfrm>
            <a:prstGeom prst="rect">
              <a:avLst/>
            </a:prstGeom>
            <a:solidFill>
              <a:srgbClr val="8585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</p:spTree>
    <p:extLst>
      <p:ext uri="{BB962C8B-B14F-4D97-AF65-F5344CB8AC3E}">
        <p14:creationId xmlns:p14="http://schemas.microsoft.com/office/powerpoint/2010/main" val="552947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/>
          <p:nvPr/>
        </p:nvPicPr>
        <p:blipFill>
          <a:blip r:embed="rId2"/>
          <a:stretch>
            <a:fillRect/>
          </a:stretch>
        </p:blipFill>
        <p:spPr>
          <a:xfrm>
            <a:off x="300894" y="1156251"/>
            <a:ext cx="3454141" cy="2662138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219731" y="1116237"/>
            <a:ext cx="4572000" cy="286232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sz="16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CXL Memory Box</a:t>
            </a:r>
            <a:r>
              <a:rPr lang="zh-CN" altLang="zh-CN" sz="16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关键规格：</a:t>
            </a:r>
          </a:p>
          <a:p>
            <a:pPr marL="342900" lvl="0" indent="-342900">
              <a:lnSpc>
                <a:spcPct val="125000"/>
              </a:lnSpc>
              <a:buFont typeface="Wingdings" panose="05000000000000000000" pitchFamily="2" charset="2"/>
              <a:buChar char=""/>
            </a:pPr>
            <a:r>
              <a:rPr lang="en-US" altLang="zh-CN" sz="16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19</a:t>
            </a:r>
            <a:r>
              <a:rPr lang="zh-CN" altLang="zh-CN" sz="16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寸</a:t>
            </a:r>
            <a:r>
              <a:rPr lang="en-US" altLang="zh-CN" sz="16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2U</a:t>
            </a:r>
            <a:r>
              <a:rPr lang="zh-CN" altLang="zh-CN" sz="16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标准机箱，深度：</a:t>
            </a:r>
            <a:r>
              <a:rPr lang="en-US" altLang="zh-CN" sz="16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700mm</a:t>
            </a:r>
            <a:r>
              <a:rPr lang="zh-CN" altLang="zh-CN" sz="16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；宽度：</a:t>
            </a:r>
            <a:r>
              <a:rPr lang="en-US" altLang="zh-CN" sz="16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435mm</a:t>
            </a:r>
            <a:r>
              <a:rPr lang="zh-CN" altLang="zh-CN" sz="16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；高度：</a:t>
            </a:r>
            <a:r>
              <a:rPr lang="en-US" altLang="zh-CN" sz="16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87mm</a:t>
            </a:r>
            <a:r>
              <a:rPr lang="zh-CN" altLang="zh-CN" sz="16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，支持</a:t>
            </a:r>
            <a:r>
              <a:rPr lang="en-US" altLang="zh-CN" sz="16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</a:t>
            </a:r>
            <a:r>
              <a:rPr lang="zh-CN" altLang="zh-CN" sz="16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型托轨上架；</a:t>
            </a:r>
          </a:p>
          <a:p>
            <a:pPr marL="342900" lvl="0" indent="-342900">
              <a:lnSpc>
                <a:spcPct val="125000"/>
              </a:lnSpc>
              <a:buFont typeface="Wingdings" panose="05000000000000000000" pitchFamily="2" charset="2"/>
              <a:buChar char=""/>
            </a:pPr>
            <a:r>
              <a:rPr lang="zh-CN" altLang="zh-CN" sz="16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支持</a:t>
            </a:r>
            <a:r>
              <a:rPr lang="en-US" altLang="zh-CN" sz="16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64</a:t>
            </a:r>
            <a:r>
              <a:rPr lang="zh-CN" altLang="zh-CN" sz="16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个</a:t>
            </a:r>
            <a:r>
              <a:rPr lang="en-US" altLang="zh-CN" sz="16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DDR5 RDIMM</a:t>
            </a:r>
            <a:r>
              <a:rPr lang="zh-CN" altLang="zh-CN" sz="16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16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4800MT/s</a:t>
            </a:r>
            <a:r>
              <a:rPr lang="zh-CN" altLang="zh-CN" sz="16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）扩展，</a:t>
            </a:r>
            <a:r>
              <a:rPr lang="en-US" altLang="zh-CN" sz="16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256GB/DIMM</a:t>
            </a:r>
            <a:r>
              <a:rPr lang="zh-CN" altLang="zh-CN" sz="16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，单</a:t>
            </a:r>
            <a:r>
              <a:rPr lang="en-US" altLang="zh-CN" sz="16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port</a:t>
            </a:r>
            <a:r>
              <a:rPr lang="zh-CN" altLang="zh-CN" sz="16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支持</a:t>
            </a:r>
            <a:r>
              <a:rPr lang="en-US" altLang="zh-CN" sz="16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1TB</a:t>
            </a:r>
            <a:r>
              <a:rPr lang="zh-CN" altLang="zh-CN" sz="16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内存扩展，单机最大扩展内存容量</a:t>
            </a:r>
            <a:r>
              <a:rPr lang="en-US" altLang="zh-CN" sz="16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16 TB</a:t>
            </a:r>
            <a:r>
              <a:rPr lang="zh-CN" altLang="zh-CN" sz="16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；</a:t>
            </a:r>
          </a:p>
          <a:p>
            <a:pPr marL="342900" lvl="0" indent="-342900">
              <a:lnSpc>
                <a:spcPct val="125000"/>
              </a:lnSpc>
              <a:buFont typeface="Wingdings" panose="05000000000000000000" pitchFamily="2" charset="2"/>
              <a:buChar char=""/>
            </a:pPr>
            <a:r>
              <a:rPr lang="zh-CN" altLang="zh-CN" sz="16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支持</a:t>
            </a:r>
            <a:r>
              <a:rPr lang="en-US" altLang="zh-CN" sz="16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zh-CN" sz="16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个</a:t>
            </a:r>
            <a:r>
              <a:rPr lang="en-US" altLang="zh-CN" sz="16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CRPS</a:t>
            </a:r>
            <a:r>
              <a:rPr lang="zh-CN" altLang="zh-CN" sz="16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电源，</a:t>
            </a:r>
            <a:r>
              <a:rPr lang="en-US" altLang="zh-CN" sz="16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1+1</a:t>
            </a:r>
            <a:r>
              <a:rPr lang="zh-CN" altLang="zh-CN" sz="16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冗余；</a:t>
            </a:r>
          </a:p>
          <a:p>
            <a:pPr marL="342900" lvl="0" indent="-342900">
              <a:lnSpc>
                <a:spcPct val="125000"/>
              </a:lnSpc>
              <a:buFont typeface="Wingdings" panose="05000000000000000000" pitchFamily="2" charset="2"/>
              <a:buChar char=""/>
            </a:pPr>
            <a:r>
              <a:rPr lang="zh-CN" altLang="zh-CN" sz="16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风扇支持</a:t>
            </a:r>
            <a:r>
              <a:rPr lang="en-US" altLang="zh-CN" sz="16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N+1</a:t>
            </a:r>
            <a:r>
              <a:rPr lang="zh-CN" altLang="zh-CN" sz="16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转子冗余，支持热插拔，支持功耗监控</a:t>
            </a:r>
            <a:r>
              <a:rPr lang="zh-CN" altLang="zh-CN" sz="1600" kern="1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；</a:t>
            </a:r>
            <a:endParaRPr lang="zh-CN" altLang="zh-CN" sz="1600" kern="1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6" name="Picture 37" descr="Graphical user interface, text, application&#10;&#10;Description automatically generated"/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207746" y="-31296"/>
            <a:ext cx="956697" cy="717733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350227" y="0"/>
            <a:ext cx="5155504" cy="59836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>
              <a:lnSpc>
                <a:spcPts val="4500"/>
              </a:lnSpc>
              <a:defRPr kumimoji="1" sz="4800" b="1">
                <a:solidFill>
                  <a:srgbClr val="0B48C2"/>
                </a:solidFill>
                <a:latin typeface="Avenir Black" panose="02000503020000020003" pitchFamily="2" charset="0"/>
                <a:ea typeface="Source Han Sans CN Heavy" panose="020B0500000000000000" pitchFamily="34" charset="-128"/>
                <a:cs typeface="Dubai Medium" panose="020B0503030403030204" pitchFamily="34" charset="-78"/>
              </a:defRPr>
            </a:lvl1pPr>
          </a:lstStyle>
          <a:p>
            <a:r>
              <a:rPr lang="en-US" altLang="zh-CN" sz="2400" dirty="0" smtClean="0">
                <a:solidFill>
                  <a:srgbClr val="5E923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CXL </a:t>
            </a:r>
            <a:r>
              <a:rPr lang="zh-CN" altLang="en-US" sz="2400" dirty="0" smtClean="0">
                <a:solidFill>
                  <a:srgbClr val="5E923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资源池</a:t>
            </a:r>
            <a:endParaRPr lang="en-US" altLang="zh-CN" sz="2400" dirty="0">
              <a:solidFill>
                <a:srgbClr val="5E923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22757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557458" y="4270591"/>
            <a:ext cx="3369965" cy="7920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CXL 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2.0 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switch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内存池化系统设计支持内存动态分配和多主机共享</a:t>
            </a:r>
            <a:endParaRPr lang="en-US" altLang="zh-CN" sz="1800" dirty="0" smtClean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659" y="689174"/>
            <a:ext cx="3901102" cy="33954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矩形 7"/>
          <p:cNvSpPr/>
          <p:nvPr/>
        </p:nvSpPr>
        <p:spPr>
          <a:xfrm>
            <a:off x="4699919" y="1825622"/>
            <a:ext cx="4074728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CXL Switch 256 lane, 16 X16 port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2U 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机箱 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个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CXL SW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，整机可出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32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CDFP x16 port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，支持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CXL 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2.0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上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下层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SW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板通过线缆和高密连接器连接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Picture 37" descr="Graphical user interface, text, application&#10;&#10;Description automatically generated"/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207746" y="-31296"/>
            <a:ext cx="956697" cy="717733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350227" y="0"/>
            <a:ext cx="5155504" cy="59836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>
              <a:lnSpc>
                <a:spcPts val="4500"/>
              </a:lnSpc>
              <a:defRPr kumimoji="1" sz="4800" b="1">
                <a:solidFill>
                  <a:srgbClr val="0B48C2"/>
                </a:solidFill>
                <a:latin typeface="Avenir Black" panose="02000503020000020003" pitchFamily="2" charset="0"/>
                <a:ea typeface="Source Han Sans CN Heavy" panose="020B0500000000000000" pitchFamily="34" charset="-128"/>
                <a:cs typeface="Dubai Medium" panose="020B0503030403030204" pitchFamily="34" charset="-78"/>
              </a:defRPr>
            </a:lvl1pPr>
          </a:lstStyle>
          <a:p>
            <a:r>
              <a:rPr lang="en-US" altLang="zh-CN" sz="2400" dirty="0" smtClean="0">
                <a:solidFill>
                  <a:srgbClr val="5E923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CXL </a:t>
            </a:r>
            <a:r>
              <a:rPr lang="zh-CN" altLang="en-US" sz="2400" dirty="0" smtClean="0">
                <a:solidFill>
                  <a:srgbClr val="5E923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内存池化</a:t>
            </a:r>
            <a:endParaRPr lang="en-US" altLang="zh-CN" sz="2400" dirty="0">
              <a:solidFill>
                <a:srgbClr val="5E923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41408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218;p21"/>
          <p:cNvSpPr txBox="1"/>
          <p:nvPr/>
        </p:nvSpPr>
        <p:spPr>
          <a:xfrm>
            <a:off x="5361721" y="1569101"/>
            <a:ext cx="3903544" cy="2781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marL="457200" indent="-361950">
              <a:lnSpc>
                <a:spcPct val="115000"/>
              </a:lnSpc>
              <a:buClr>
                <a:schemeClr val="dk1"/>
              </a:buClr>
              <a:buSzPts val="2800"/>
              <a:buFont typeface="Calibri"/>
              <a:buChar char="•"/>
            </a:pPr>
            <a:r>
              <a:rPr lang="en-US" sz="135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CXL port configuration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42950" lvl="1" indent="-323850">
              <a:lnSpc>
                <a:spcPct val="115000"/>
              </a:lnSpc>
              <a:buClr>
                <a:schemeClr val="dk1"/>
              </a:buClr>
              <a:buSzPts val="2400"/>
              <a:buFont typeface="Calibri"/>
              <a:buChar char="–"/>
            </a:pP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CXL port status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42950" lvl="1" indent="-323850">
              <a:lnSpc>
                <a:spcPct val="115000"/>
              </a:lnSpc>
              <a:buClr>
                <a:schemeClr val="dk1"/>
              </a:buClr>
              <a:buSzPts val="2400"/>
              <a:buFont typeface="Calibri"/>
              <a:buChar char="–"/>
            </a:pP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CXL host/ device port configuration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42950" lvl="1" indent="-323850">
              <a:lnSpc>
                <a:spcPct val="115000"/>
              </a:lnSpc>
              <a:buClr>
                <a:schemeClr val="dk1"/>
              </a:buClr>
              <a:buSzPts val="2400"/>
              <a:buFont typeface="Calibri"/>
              <a:buChar char="–"/>
            </a:pP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CXL port x16, x8, x4 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indent="-361950">
              <a:lnSpc>
                <a:spcPct val="115000"/>
              </a:lnSpc>
              <a:buClr>
                <a:schemeClr val="dk1"/>
              </a:buClr>
              <a:buSzPts val="2800"/>
              <a:buFont typeface="Calibri"/>
              <a:buChar char="•"/>
            </a:pPr>
            <a:r>
              <a:rPr lang="en-US" sz="135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Memory bind/ unbind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42950" lvl="1" indent="-323850">
              <a:lnSpc>
                <a:spcPct val="115000"/>
              </a:lnSpc>
              <a:buClr>
                <a:schemeClr val="dk1"/>
              </a:buClr>
              <a:buSzPts val="2400"/>
              <a:buFont typeface="Calibri"/>
              <a:buChar char="–"/>
            </a:pP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Memory bind to a specific host port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42950" lvl="1" indent="-323850">
              <a:lnSpc>
                <a:spcPct val="115000"/>
              </a:lnSpc>
              <a:buClr>
                <a:schemeClr val="dk1"/>
              </a:buClr>
              <a:buSzPts val="2400"/>
              <a:buFont typeface="Calibri"/>
              <a:buChar char="–"/>
            </a:pP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Memory unbind from a specific host port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indent="-361950">
              <a:lnSpc>
                <a:spcPct val="115000"/>
              </a:lnSpc>
              <a:buClr>
                <a:schemeClr val="dk1"/>
              </a:buClr>
              <a:buSzPts val="2800"/>
              <a:buFont typeface="Calibri"/>
              <a:buChar char="•"/>
            </a:pPr>
            <a:r>
              <a:rPr lang="en-US" sz="135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Memory data cleaning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42950" lvl="1" indent="-323850">
              <a:lnSpc>
                <a:spcPct val="115000"/>
              </a:lnSpc>
              <a:buClr>
                <a:schemeClr val="dk1"/>
              </a:buClr>
              <a:buSzPts val="2400"/>
              <a:buFont typeface="Calibri"/>
              <a:buChar char="–"/>
            </a:pP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Memory data cleaning and reset</a:t>
            </a:r>
            <a:endParaRPr sz="135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indent="-361950">
              <a:lnSpc>
                <a:spcPct val="115000"/>
              </a:lnSpc>
              <a:buClr>
                <a:schemeClr val="dk1"/>
              </a:buClr>
              <a:buSzPts val="2800"/>
              <a:buFont typeface="Calibri"/>
              <a:buChar char="•"/>
            </a:pPr>
            <a:r>
              <a:rPr lang="en-US" sz="135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Performance monitoring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42950" lvl="1" indent="-323850">
              <a:lnSpc>
                <a:spcPct val="115000"/>
              </a:lnSpc>
              <a:buClr>
                <a:schemeClr val="dk1"/>
              </a:buClr>
              <a:buSzPts val="2400"/>
              <a:buFont typeface="Calibri"/>
              <a:buChar char="–"/>
            </a:pP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Port performance at a period of time</a:t>
            </a:r>
            <a:endParaRPr sz="135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" name="Picture 37" descr="Graphical user interface, text, application&#10;&#10;Description automatically generated"/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207746" y="-31296"/>
            <a:ext cx="956697" cy="717733"/>
          </a:xfrm>
          <a:prstGeom prst="rect">
            <a:avLst/>
          </a:prstGeom>
        </p:spPr>
      </p:pic>
      <p:sp>
        <p:nvSpPr>
          <p:cNvPr id="32" name="文本框 31"/>
          <p:cNvSpPr txBox="1"/>
          <p:nvPr/>
        </p:nvSpPr>
        <p:spPr>
          <a:xfrm>
            <a:off x="1350227" y="0"/>
            <a:ext cx="5155504" cy="59836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>
              <a:lnSpc>
                <a:spcPts val="4500"/>
              </a:lnSpc>
              <a:defRPr kumimoji="1" sz="4800" b="1">
                <a:solidFill>
                  <a:srgbClr val="0B48C2"/>
                </a:solidFill>
                <a:latin typeface="Avenir Black" panose="02000503020000020003" pitchFamily="2" charset="0"/>
                <a:ea typeface="Source Han Sans CN Heavy" panose="020B0500000000000000" pitchFamily="34" charset="-128"/>
                <a:cs typeface="Dubai Medium" panose="020B0503030403030204" pitchFamily="34" charset="-78"/>
              </a:defRPr>
            </a:lvl1pPr>
          </a:lstStyle>
          <a:p>
            <a:r>
              <a:rPr lang="en-US" altLang="zh-CN" sz="2400" dirty="0" smtClean="0">
                <a:solidFill>
                  <a:srgbClr val="5E923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CXL </a:t>
            </a:r>
            <a:r>
              <a:rPr lang="zh-CN" altLang="en-US" sz="2400" dirty="0" smtClean="0">
                <a:solidFill>
                  <a:srgbClr val="5E923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池化管理</a:t>
            </a:r>
            <a:endParaRPr lang="en-US" altLang="zh-CN" sz="2400" dirty="0">
              <a:solidFill>
                <a:srgbClr val="5E923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746" y="1049411"/>
            <a:ext cx="5119430" cy="3488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610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452" y="674556"/>
            <a:ext cx="8286611" cy="4260423"/>
          </a:xfrm>
          <a:prstGeom prst="rect">
            <a:avLst/>
          </a:prstGeom>
        </p:spPr>
      </p:pic>
      <p:pic>
        <p:nvPicPr>
          <p:cNvPr id="3" name="Picture 37" descr="Graphical user interface, text, application&#10;&#10;Description automatically generated"/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207746" y="-31296"/>
            <a:ext cx="956697" cy="717733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350227" y="0"/>
            <a:ext cx="5155504" cy="59836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>
              <a:lnSpc>
                <a:spcPts val="4500"/>
              </a:lnSpc>
              <a:defRPr kumimoji="1" sz="4800" b="1">
                <a:solidFill>
                  <a:srgbClr val="0B48C2"/>
                </a:solidFill>
                <a:latin typeface="Avenir Black" panose="02000503020000020003" pitchFamily="2" charset="0"/>
                <a:ea typeface="Source Han Sans CN Heavy" panose="020B0500000000000000" pitchFamily="34" charset="-128"/>
                <a:cs typeface="Dubai Medium" panose="020B0503030403030204" pitchFamily="34" charset="-78"/>
              </a:defRPr>
            </a:lvl1pPr>
          </a:lstStyle>
          <a:p>
            <a:r>
              <a:rPr lang="en-US" altLang="zh-CN" sz="2400" dirty="0" smtClean="0">
                <a:solidFill>
                  <a:srgbClr val="5E923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CXL </a:t>
            </a:r>
            <a:r>
              <a:rPr lang="zh-CN" altLang="en-US" sz="2400" dirty="0" smtClean="0">
                <a:solidFill>
                  <a:srgbClr val="5E923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应用场景</a:t>
            </a:r>
            <a:endParaRPr lang="en-US" altLang="zh-CN" sz="2400" dirty="0">
              <a:solidFill>
                <a:srgbClr val="5E923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66643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/>
          <p:cNvSpPr txBox="1"/>
          <p:nvPr/>
        </p:nvSpPr>
        <p:spPr>
          <a:xfrm>
            <a:off x="3559175" y="332864"/>
            <a:ext cx="209582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2000" dirty="0" smtClean="0">
                <a:ln>
                  <a:solidFill>
                    <a:srgbClr val="CAD5E2"/>
                  </a:solidFill>
                </a:ln>
                <a:solidFill>
                  <a:srgbClr val="5E923D"/>
                </a:solidFill>
                <a:latin typeface="Source Han Sans CN Light" panose="020B0300000000000000" pitchFamily="34" charset="-128"/>
                <a:ea typeface="Source Han Sans CN Light" panose="020B0300000000000000" pitchFamily="34" charset="-128"/>
              </a:rPr>
              <a:t>04</a:t>
            </a:r>
            <a:endParaRPr kumimoji="1" lang="zh-CN" altLang="en-US" sz="12000" dirty="0">
              <a:ln>
                <a:solidFill>
                  <a:srgbClr val="CAD5E2"/>
                </a:solidFill>
              </a:ln>
              <a:solidFill>
                <a:srgbClr val="5E923D"/>
              </a:solidFill>
              <a:latin typeface="Source Han Sans CN Light" panose="020B0300000000000000" pitchFamily="34" charset="-128"/>
              <a:ea typeface="Source Han Sans CN Light" panose="020B0300000000000000" pitchFamily="34" charset="-128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3348641" y="1731088"/>
            <a:ext cx="2446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b="1" dirty="0">
                <a:solidFill>
                  <a:srgbClr val="3D6329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PART</a:t>
            </a:r>
            <a:r>
              <a:rPr kumimoji="1" lang="zh-CN" altLang="en-US" b="1" dirty="0">
                <a:solidFill>
                  <a:srgbClr val="3D6329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 </a:t>
            </a:r>
            <a:r>
              <a:rPr kumimoji="1" lang="en-US" altLang="zh-CN" b="1" dirty="0" smtClean="0">
                <a:solidFill>
                  <a:srgbClr val="3D6329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FOUR</a:t>
            </a:r>
            <a:endParaRPr kumimoji="1" lang="zh-CN" altLang="en-US" b="1" dirty="0">
              <a:solidFill>
                <a:srgbClr val="3D6329"/>
              </a:solidFill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2875573" y="2739452"/>
            <a:ext cx="34034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800" b="1" dirty="0"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业界</a:t>
            </a:r>
            <a:r>
              <a:rPr kumimoji="1" lang="zh-CN" altLang="en-US" sz="2800" b="1" dirty="0" smtClean="0"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软件调优</a:t>
            </a:r>
            <a:endParaRPr kumimoji="1" lang="en-US" altLang="zh-CN" sz="2800" b="1" dirty="0" smtClean="0">
              <a:solidFill>
                <a:schemeClr val="bg1"/>
              </a:solidFill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71152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5" y="843558"/>
            <a:ext cx="8400467" cy="4031336"/>
          </a:xfrm>
          <a:prstGeom prst="rect">
            <a:avLst/>
          </a:prstGeom>
        </p:spPr>
      </p:pic>
      <p:pic>
        <p:nvPicPr>
          <p:cNvPr id="4" name="Picture 37" descr="Graphical user interface, text, application&#10;&#10;Description automatically generated"/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207746" y="-31296"/>
            <a:ext cx="956697" cy="717733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350227" y="0"/>
            <a:ext cx="5155504" cy="59836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>
              <a:lnSpc>
                <a:spcPts val="4500"/>
              </a:lnSpc>
              <a:defRPr kumimoji="1" sz="4800" b="1">
                <a:solidFill>
                  <a:srgbClr val="0B48C2"/>
                </a:solidFill>
                <a:latin typeface="Avenir Black" panose="02000503020000020003" pitchFamily="2" charset="0"/>
                <a:ea typeface="Source Han Sans CN Heavy" panose="020B0500000000000000" pitchFamily="34" charset="-128"/>
                <a:cs typeface="Dubai Medium" panose="020B0503030403030204" pitchFamily="34" charset="-78"/>
              </a:defRPr>
            </a:lvl1pPr>
          </a:lstStyle>
          <a:p>
            <a:r>
              <a:rPr lang="en-US" altLang="zh-CN" sz="2400" dirty="0" err="1" smtClean="0">
                <a:solidFill>
                  <a:srgbClr val="5E923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Memverge</a:t>
            </a:r>
            <a:r>
              <a:rPr lang="en-US" altLang="zh-CN" sz="2400" dirty="0" smtClean="0">
                <a:solidFill>
                  <a:srgbClr val="5E923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software</a:t>
            </a:r>
            <a:endParaRPr lang="en-US" altLang="zh-CN" sz="2400" dirty="0">
              <a:solidFill>
                <a:srgbClr val="5E923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6828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523" y="843558"/>
            <a:ext cx="8733178" cy="3996878"/>
          </a:xfrm>
          <a:prstGeom prst="rect">
            <a:avLst/>
          </a:prstGeom>
        </p:spPr>
      </p:pic>
      <p:pic>
        <p:nvPicPr>
          <p:cNvPr id="4" name="Picture 37" descr="Graphical user interface, text, application&#10;&#10;Description automatically generated"/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207746" y="-31296"/>
            <a:ext cx="956697" cy="717733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350227" y="0"/>
            <a:ext cx="5155504" cy="59836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>
              <a:lnSpc>
                <a:spcPts val="4500"/>
              </a:lnSpc>
              <a:defRPr kumimoji="1" sz="4800" b="1">
                <a:solidFill>
                  <a:srgbClr val="0B48C2"/>
                </a:solidFill>
                <a:latin typeface="Avenir Black" panose="02000503020000020003" pitchFamily="2" charset="0"/>
                <a:ea typeface="Source Han Sans CN Heavy" panose="020B0500000000000000" pitchFamily="34" charset="-128"/>
                <a:cs typeface="Dubai Medium" panose="020B0503030403030204" pitchFamily="34" charset="-78"/>
              </a:defRPr>
            </a:lvl1pPr>
          </a:lstStyle>
          <a:p>
            <a:r>
              <a:rPr lang="en-US" altLang="zh-CN" sz="2400" dirty="0" smtClean="0">
                <a:solidFill>
                  <a:srgbClr val="5E923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Samsung SMDK</a:t>
            </a:r>
            <a:endParaRPr lang="en-US" altLang="zh-CN" sz="2400" dirty="0">
              <a:solidFill>
                <a:srgbClr val="5E923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06506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532" y="762549"/>
            <a:ext cx="8480943" cy="3935908"/>
          </a:xfrm>
          <a:prstGeom prst="rect">
            <a:avLst/>
          </a:prstGeom>
        </p:spPr>
      </p:pic>
      <p:pic>
        <p:nvPicPr>
          <p:cNvPr id="5" name="Picture 37" descr="Graphical user interface, text, application&#10;&#10;Description automatically generated"/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207746" y="-31296"/>
            <a:ext cx="956697" cy="717733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350227" y="0"/>
            <a:ext cx="5155504" cy="59836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>
              <a:lnSpc>
                <a:spcPts val="4500"/>
              </a:lnSpc>
              <a:defRPr kumimoji="1" sz="4800" b="1">
                <a:solidFill>
                  <a:srgbClr val="0B48C2"/>
                </a:solidFill>
                <a:latin typeface="Avenir Black" panose="02000503020000020003" pitchFamily="2" charset="0"/>
                <a:ea typeface="Source Han Sans CN Heavy" panose="020B0500000000000000" pitchFamily="34" charset="-128"/>
                <a:cs typeface="Dubai Medium" panose="020B0503030403030204" pitchFamily="34" charset="-78"/>
              </a:defRPr>
            </a:lvl1pPr>
          </a:lstStyle>
          <a:p>
            <a:r>
              <a:rPr lang="en-US" altLang="zh-CN" sz="2400" dirty="0" smtClean="0">
                <a:solidFill>
                  <a:srgbClr val="5E923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Meta TPP</a:t>
            </a:r>
            <a:endParaRPr lang="en-US" altLang="zh-CN" sz="2400" dirty="0">
              <a:solidFill>
                <a:srgbClr val="5E923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08651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335237" y="25243"/>
            <a:ext cx="3522689" cy="604653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>
              <a:lnSpc>
                <a:spcPts val="4500"/>
              </a:lnSpc>
              <a:defRPr kumimoji="1" sz="4800" b="1">
                <a:solidFill>
                  <a:srgbClr val="0B48C2"/>
                </a:solidFill>
                <a:latin typeface="Avenir Black" panose="02000503020000020003" pitchFamily="2" charset="0"/>
                <a:ea typeface="Source Han Sans CN Heavy" panose="020B0500000000000000" pitchFamily="34" charset="-128"/>
                <a:cs typeface="Dubai Medium" panose="020B0503030403030204" pitchFamily="34" charset="-78"/>
              </a:defRPr>
            </a:lvl1pPr>
          </a:lstStyle>
          <a:p>
            <a:r>
              <a:rPr lang="en-US" altLang="zh-CN" sz="2400" dirty="0" smtClean="0">
                <a:solidFill>
                  <a:srgbClr val="5E923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CXL</a:t>
            </a:r>
            <a:r>
              <a:rPr lang="zh-CN" altLang="en-US" sz="2400" dirty="0">
                <a:solidFill>
                  <a:srgbClr val="5E923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场景</a:t>
            </a:r>
            <a:r>
              <a:rPr lang="zh-CN" altLang="en-US" sz="2400" dirty="0" smtClean="0">
                <a:solidFill>
                  <a:srgbClr val="5E923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 sz="2400" dirty="0">
              <a:solidFill>
                <a:srgbClr val="5E923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Picture 37" descr="Graphical user interface, text, application&#10;&#10;Description automatically generated"/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207746" y="-31296"/>
            <a:ext cx="956697" cy="71773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638" y="667371"/>
            <a:ext cx="7801624" cy="4377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128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/>
          <p:cNvSpPr txBox="1"/>
          <p:nvPr/>
        </p:nvSpPr>
        <p:spPr>
          <a:xfrm>
            <a:off x="3559175" y="332864"/>
            <a:ext cx="209582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2000" dirty="0" smtClean="0">
                <a:ln>
                  <a:solidFill>
                    <a:srgbClr val="CAD5E2"/>
                  </a:solidFill>
                </a:ln>
                <a:solidFill>
                  <a:srgbClr val="5E923D"/>
                </a:solidFill>
                <a:latin typeface="Source Han Sans CN Light" panose="020B0300000000000000" pitchFamily="34" charset="-128"/>
                <a:ea typeface="Source Han Sans CN Light" panose="020B0300000000000000" pitchFamily="34" charset="-128"/>
              </a:rPr>
              <a:t>05</a:t>
            </a:r>
            <a:endParaRPr kumimoji="1" lang="zh-CN" altLang="en-US" sz="12000" dirty="0">
              <a:ln>
                <a:solidFill>
                  <a:srgbClr val="CAD5E2"/>
                </a:solidFill>
              </a:ln>
              <a:solidFill>
                <a:srgbClr val="5E923D"/>
              </a:solidFill>
              <a:latin typeface="Source Han Sans CN Light" panose="020B0300000000000000" pitchFamily="34" charset="-128"/>
              <a:ea typeface="Source Han Sans CN Light" panose="020B0300000000000000" pitchFamily="34" charset="-128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3348641" y="1731088"/>
            <a:ext cx="2446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b="1" dirty="0">
                <a:solidFill>
                  <a:srgbClr val="3D6329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PART</a:t>
            </a:r>
            <a:r>
              <a:rPr kumimoji="1" lang="zh-CN" altLang="en-US" b="1" dirty="0">
                <a:solidFill>
                  <a:srgbClr val="3D6329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 </a:t>
            </a:r>
            <a:r>
              <a:rPr kumimoji="1" lang="en-US" altLang="zh-CN" b="1" dirty="0" smtClean="0">
                <a:solidFill>
                  <a:srgbClr val="3D6329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FIVE</a:t>
            </a:r>
            <a:endParaRPr kumimoji="1" lang="zh-CN" altLang="en-US" b="1" dirty="0">
              <a:solidFill>
                <a:srgbClr val="3D6329"/>
              </a:solidFill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2875573" y="2739452"/>
            <a:ext cx="34034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800" b="1" dirty="0" smtClean="0"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应用</a:t>
            </a:r>
            <a:r>
              <a:rPr kumimoji="1" lang="zh-CN" altLang="en-US" sz="2800" b="1" dirty="0"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适配</a:t>
            </a:r>
            <a:r>
              <a:rPr kumimoji="1" lang="zh-CN" altLang="en-US" sz="2800" b="1" dirty="0" smtClean="0"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测试</a:t>
            </a:r>
            <a:endParaRPr kumimoji="1" lang="en-US" altLang="zh-CN" sz="2800" b="1" dirty="0" smtClean="0">
              <a:solidFill>
                <a:schemeClr val="bg1"/>
              </a:solidFill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09160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7" descr="Graphical user interface, text, application&#10;&#10;Description automatically generated"/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207746" y="-31296"/>
            <a:ext cx="956697" cy="717733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2484" y="1258126"/>
            <a:ext cx="5284218" cy="2337483"/>
          </a:xfrm>
          <a:prstGeom prst="rect">
            <a:avLst/>
          </a:prstGeom>
        </p:spPr>
      </p:pic>
      <p:sp>
        <p:nvSpPr>
          <p:cNvPr id="20" name="矩形 19"/>
          <p:cNvSpPr/>
          <p:nvPr/>
        </p:nvSpPr>
        <p:spPr>
          <a:xfrm>
            <a:off x="1348504" y="3986551"/>
            <a:ext cx="678838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15963" indent="-358775">
              <a:lnSpc>
                <a:spcPct val="150000"/>
              </a:lnSpc>
              <a:buFont typeface="Wingdings" panose="05000000000000000000" pitchFamily="2" charset="2"/>
              <a:buChar char="u"/>
              <a:defRPr sz="2100" spc="-42">
                <a:solidFill>
                  <a:srgbClr val="FFFFFF"/>
                </a:solidFill>
                <a:latin typeface="Source Han Sans CN Light"/>
                <a:ea typeface="Source Han Sans CN Light"/>
                <a:cs typeface="Source Han Sans CN Light"/>
                <a:sym typeface="Source Han Sans CN Light"/>
              </a:defRPr>
            </a:pPr>
            <a:r>
              <a:rPr lang="zh-CN" altLang="en-US" sz="1600" spc="-42" dirty="0" smtClean="0">
                <a:solidFill>
                  <a:schemeClr val="bg2">
                    <a:lumMod val="10000"/>
                  </a:schemeClr>
                </a:solidFill>
                <a:latin typeface="+mn-ea"/>
                <a:cs typeface="Source Han Sans CN Light"/>
              </a:rPr>
              <a:t>单</a:t>
            </a:r>
            <a:r>
              <a:rPr lang="zh-CN" altLang="en-US" sz="1600" spc="-42" dirty="0">
                <a:solidFill>
                  <a:schemeClr val="bg2">
                    <a:lumMod val="10000"/>
                  </a:schemeClr>
                </a:solidFill>
                <a:latin typeface="+mn-ea"/>
                <a:cs typeface="Source Han Sans CN Light"/>
              </a:rPr>
              <a:t>根</a:t>
            </a:r>
            <a:r>
              <a:rPr lang="zh-CN" altLang="en-US" sz="1600" spc="-42" dirty="0" smtClean="0">
                <a:solidFill>
                  <a:schemeClr val="bg2">
                    <a:lumMod val="10000"/>
                  </a:schemeClr>
                </a:solidFill>
                <a:latin typeface="+mn-ea"/>
                <a:cs typeface="Source Han Sans CN Light"/>
              </a:rPr>
              <a:t>本地</a:t>
            </a:r>
            <a:r>
              <a:rPr lang="zh-CN" altLang="en-US" sz="1600" spc="-42" dirty="0">
                <a:solidFill>
                  <a:schemeClr val="bg2">
                    <a:lumMod val="10000"/>
                  </a:schemeClr>
                </a:solidFill>
                <a:latin typeface="+mn-ea"/>
                <a:cs typeface="Source Han Sans CN Light"/>
              </a:rPr>
              <a:t>内存服务器的最佳</a:t>
            </a:r>
            <a:r>
              <a:rPr lang="en-US" altLang="zh-CN" sz="1600" spc="-42" dirty="0">
                <a:solidFill>
                  <a:schemeClr val="bg2">
                    <a:lumMod val="10000"/>
                  </a:schemeClr>
                </a:solidFill>
                <a:latin typeface="+mn-ea"/>
                <a:cs typeface="Source Han Sans CN Light"/>
              </a:rPr>
              <a:t>IPM</a:t>
            </a:r>
            <a:r>
              <a:rPr lang="zh-CN" altLang="en-US" sz="1600" spc="-42" dirty="0">
                <a:solidFill>
                  <a:schemeClr val="bg2">
                    <a:lumMod val="10000"/>
                  </a:schemeClr>
                </a:solidFill>
                <a:latin typeface="+mn-ea"/>
                <a:cs typeface="Source Han Sans CN Light"/>
              </a:rPr>
              <a:t>为</a:t>
            </a:r>
            <a:r>
              <a:rPr lang="en-US" altLang="zh-CN" sz="1600" spc="-42" dirty="0">
                <a:solidFill>
                  <a:schemeClr val="bg2">
                    <a:lumMod val="10000"/>
                  </a:schemeClr>
                </a:solidFill>
                <a:latin typeface="+mn-ea"/>
                <a:cs typeface="Source Han Sans CN Light"/>
              </a:rPr>
              <a:t>457 N/min</a:t>
            </a:r>
            <a:r>
              <a:rPr lang="zh-CN" altLang="en-US" sz="1600" spc="-42" dirty="0">
                <a:solidFill>
                  <a:schemeClr val="bg2">
                    <a:lumMod val="10000"/>
                  </a:schemeClr>
                </a:solidFill>
                <a:latin typeface="+mn-ea"/>
                <a:cs typeface="Source Han Sans CN Light"/>
              </a:rPr>
              <a:t>左右</a:t>
            </a:r>
            <a:endParaRPr lang="en-US" altLang="zh-CN" sz="1600" spc="-42" dirty="0">
              <a:solidFill>
                <a:schemeClr val="bg2">
                  <a:lumMod val="10000"/>
                </a:schemeClr>
              </a:solidFill>
              <a:latin typeface="+mn-ea"/>
              <a:cs typeface="Source Han Sans CN Light"/>
            </a:endParaRPr>
          </a:p>
          <a:p>
            <a:pPr marL="715963" indent="-358775">
              <a:lnSpc>
                <a:spcPct val="150000"/>
              </a:lnSpc>
              <a:buFont typeface="Wingdings" panose="05000000000000000000" pitchFamily="2" charset="2"/>
              <a:buChar char="u"/>
              <a:defRPr sz="2100" spc="-42">
                <a:solidFill>
                  <a:srgbClr val="FFFFFF"/>
                </a:solidFill>
                <a:latin typeface="Source Han Sans CN Light"/>
                <a:ea typeface="Source Han Sans CN Light"/>
                <a:cs typeface="Source Han Sans CN Light"/>
                <a:sym typeface="Source Han Sans CN Light"/>
              </a:defRPr>
            </a:pPr>
            <a:r>
              <a:rPr lang="zh-CN" altLang="en-US" sz="1600" spc="-42" dirty="0">
                <a:solidFill>
                  <a:schemeClr val="bg2">
                    <a:lumMod val="10000"/>
                  </a:schemeClr>
                </a:solidFill>
                <a:latin typeface="+mn-ea"/>
                <a:cs typeface="Source Han Sans CN Light"/>
              </a:rPr>
              <a:t>测试单根</a:t>
            </a:r>
            <a:r>
              <a:rPr lang="en-US" altLang="zh-CN" sz="1600" spc="-42" dirty="0" smtClean="0">
                <a:solidFill>
                  <a:schemeClr val="bg2">
                    <a:lumMod val="10000"/>
                  </a:schemeClr>
                </a:solidFill>
                <a:latin typeface="+mn-ea"/>
                <a:cs typeface="Source Han Sans CN Light"/>
              </a:rPr>
              <a:t>CXL</a:t>
            </a:r>
            <a:r>
              <a:rPr lang="zh-CN" altLang="en-US" sz="1600" spc="-42" dirty="0" smtClean="0">
                <a:solidFill>
                  <a:schemeClr val="bg2">
                    <a:lumMod val="10000"/>
                  </a:schemeClr>
                </a:solidFill>
                <a:latin typeface="+mn-ea"/>
                <a:cs typeface="Source Han Sans CN Light"/>
              </a:rPr>
              <a:t>内存相对</a:t>
            </a:r>
            <a:r>
              <a:rPr lang="zh-CN" altLang="en-US" sz="1600" spc="-42" dirty="0">
                <a:solidFill>
                  <a:schemeClr val="bg2">
                    <a:lumMod val="10000"/>
                  </a:schemeClr>
                </a:solidFill>
                <a:latin typeface="+mn-ea"/>
                <a:cs typeface="Source Han Sans CN Light"/>
              </a:rPr>
              <a:t>于单根本地</a:t>
            </a:r>
            <a:r>
              <a:rPr lang="zh-CN" altLang="en-US" sz="1600" spc="-42" dirty="0" smtClean="0">
                <a:solidFill>
                  <a:schemeClr val="bg2">
                    <a:lumMod val="10000"/>
                  </a:schemeClr>
                </a:solidFill>
                <a:latin typeface="+mn-ea"/>
                <a:cs typeface="Source Han Sans CN Light"/>
              </a:rPr>
              <a:t>内存可</a:t>
            </a:r>
            <a:r>
              <a:rPr lang="zh-CN" altLang="en-US" sz="1600" spc="-42" dirty="0">
                <a:solidFill>
                  <a:schemeClr val="bg2">
                    <a:lumMod val="10000"/>
                  </a:schemeClr>
                </a:solidFill>
                <a:latin typeface="+mn-ea"/>
                <a:cs typeface="Source Han Sans CN Light"/>
              </a:rPr>
              <a:t>提高服务器推理性能7</a:t>
            </a:r>
            <a:r>
              <a:rPr lang="en-US" altLang="zh-CN" sz="1600" spc="-42" dirty="0">
                <a:solidFill>
                  <a:schemeClr val="bg2">
                    <a:lumMod val="10000"/>
                  </a:schemeClr>
                </a:solidFill>
                <a:latin typeface="+mn-ea"/>
                <a:cs typeface="Source Han Sans CN Light"/>
              </a:rPr>
              <a:t>6</a:t>
            </a:r>
            <a:r>
              <a:rPr lang="en-US" altLang="zh-CN" sz="1600" spc="-42" dirty="0" smtClean="0">
                <a:solidFill>
                  <a:schemeClr val="bg2">
                    <a:lumMod val="10000"/>
                  </a:schemeClr>
                </a:solidFill>
                <a:latin typeface="+mn-ea"/>
                <a:cs typeface="Source Han Sans CN Light"/>
              </a:rPr>
              <a:t>%</a:t>
            </a:r>
            <a:endParaRPr lang="en-US" altLang="zh-CN" sz="1600" spc="-42" dirty="0">
              <a:solidFill>
                <a:schemeClr val="bg2">
                  <a:lumMod val="10000"/>
                </a:schemeClr>
              </a:solidFill>
              <a:latin typeface="+mn-ea"/>
              <a:cs typeface="Source Han Sans CN Light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336512" y="832314"/>
            <a:ext cx="1655862" cy="2924059"/>
            <a:chOff x="1344118" y="1009172"/>
            <a:chExt cx="2516782" cy="4263538"/>
          </a:xfrm>
        </p:grpSpPr>
        <p:sp>
          <p:nvSpPr>
            <p:cNvPr id="22" name="矩形 21"/>
            <p:cNvSpPr/>
            <p:nvPr/>
          </p:nvSpPr>
          <p:spPr>
            <a:xfrm>
              <a:off x="1344118" y="1009172"/>
              <a:ext cx="2516782" cy="736600"/>
            </a:xfrm>
            <a:prstGeom prst="rect">
              <a:avLst/>
            </a:prstGeom>
            <a:solidFill>
              <a:srgbClr val="BBE0E3">
                <a:lumMod val="75000"/>
              </a:srgbClr>
            </a:solidFill>
            <a:ln w="25400" cap="flat" cmpd="sng" algn="ctr">
              <a:solidFill>
                <a:srgbClr val="333399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cs typeface="+mn-cs"/>
                </a:rPr>
                <a:t>CPU0</a:t>
              </a:r>
              <a:endParaRPr kumimoji="0" lang="zh-CN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23" name="组合 22"/>
            <p:cNvGrpSpPr/>
            <p:nvPr/>
          </p:nvGrpSpPr>
          <p:grpSpPr>
            <a:xfrm>
              <a:off x="1821817" y="3342311"/>
              <a:ext cx="1511300" cy="1930399"/>
              <a:chOff x="1219200" y="3886200"/>
              <a:chExt cx="1511300" cy="1930399"/>
            </a:xfrm>
          </p:grpSpPr>
          <p:sp>
            <p:nvSpPr>
              <p:cNvPr id="28" name="矩形 27"/>
              <p:cNvSpPr/>
              <p:nvPr/>
            </p:nvSpPr>
            <p:spPr>
              <a:xfrm>
                <a:off x="1219200" y="3886200"/>
                <a:ext cx="1511300" cy="736600"/>
              </a:xfrm>
              <a:prstGeom prst="rect">
                <a:avLst/>
              </a:prstGeom>
              <a:solidFill>
                <a:srgbClr val="00B050"/>
              </a:solidFill>
              <a:ln w="25400" cap="flat" cmpd="sng" algn="ctr">
                <a:solidFill>
                  <a:srgbClr val="333399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2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微软雅黑" panose="020B0503020204020204" pitchFamily="34" charset="-122"/>
                    <a:cs typeface="+mn-cs"/>
                  </a:rPr>
                  <a:t>MXC0</a:t>
                </a:r>
                <a:endParaRPr kumimoji="0" lang="zh-CN" altLang="en-US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29" name="矩形 28"/>
              <p:cNvSpPr/>
              <p:nvPr/>
            </p:nvSpPr>
            <p:spPr>
              <a:xfrm>
                <a:off x="1670050" y="5079999"/>
                <a:ext cx="609600" cy="736600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solidFill>
                  <a:srgbClr val="333399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2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微软雅黑" panose="020B0503020204020204" pitchFamily="34" charset="-122"/>
                    <a:cs typeface="+mn-cs"/>
                  </a:rPr>
                  <a:t>D0</a:t>
                </a:r>
                <a:endParaRPr kumimoji="0" lang="zh-CN" altLang="en-US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cs typeface="+mn-cs"/>
                </a:endParaRPr>
              </a:p>
            </p:txBody>
          </p:sp>
          <p:cxnSp>
            <p:nvCxnSpPr>
              <p:cNvPr id="30" name="直接连接符 29"/>
              <p:cNvCxnSpPr>
                <a:stCxn id="29" idx="0"/>
              </p:cNvCxnSpPr>
              <p:nvPr/>
            </p:nvCxnSpPr>
            <p:spPr>
              <a:xfrm flipV="1">
                <a:off x="1974850" y="4622799"/>
                <a:ext cx="4233" cy="457200"/>
              </a:xfrm>
              <a:prstGeom prst="line">
                <a:avLst/>
              </a:prstGeom>
              <a:noFill/>
              <a:ln w="19050" cap="flat" cmpd="sng" algn="ctr">
                <a:solidFill>
                  <a:srgbClr val="000000"/>
                </a:solidFill>
                <a:prstDash val="solid"/>
              </a:ln>
              <a:effectLst/>
            </p:spPr>
          </p:cxnSp>
        </p:grpSp>
        <p:sp>
          <p:nvSpPr>
            <p:cNvPr id="24" name="矩形 23"/>
            <p:cNvSpPr/>
            <p:nvPr/>
          </p:nvSpPr>
          <p:spPr>
            <a:xfrm>
              <a:off x="1821817" y="2508992"/>
              <a:ext cx="1511300" cy="376120"/>
            </a:xfrm>
            <a:prstGeom prst="rect">
              <a:avLst/>
            </a:prstGeom>
            <a:solidFill>
              <a:srgbClr val="00B050"/>
            </a:solidFill>
            <a:ln w="25400" cap="flat" cmpd="sng" algn="ctr">
              <a:solidFill>
                <a:srgbClr val="333399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cs typeface="+mn-cs"/>
                </a:rPr>
                <a:t>CXL GF x8</a:t>
              </a:r>
              <a:endParaRPr kumimoji="0" lang="zh-CN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cs typeface="+mn-cs"/>
              </a:endParaRPr>
            </a:p>
          </p:txBody>
        </p:sp>
        <p:cxnSp>
          <p:nvCxnSpPr>
            <p:cNvPr id="25" name="直接连接符 24"/>
            <p:cNvCxnSpPr/>
            <p:nvPr/>
          </p:nvCxnSpPr>
          <p:spPr>
            <a:xfrm flipV="1">
              <a:off x="2577467" y="2885111"/>
              <a:ext cx="0" cy="457200"/>
            </a:xfrm>
            <a:prstGeom prst="line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</a:ln>
            <a:effectLst/>
          </p:spPr>
        </p:cxnSp>
        <p:sp>
          <p:nvSpPr>
            <p:cNvPr id="26" name="矩形 25"/>
            <p:cNvSpPr/>
            <p:nvPr/>
          </p:nvSpPr>
          <p:spPr>
            <a:xfrm>
              <a:off x="2072919" y="1745773"/>
              <a:ext cx="1059180" cy="383274"/>
            </a:xfrm>
            <a:prstGeom prst="rect">
              <a:avLst/>
            </a:prstGeom>
            <a:solidFill>
              <a:srgbClr val="BBE0E3">
                <a:lumMod val="75000"/>
              </a:srgbClr>
            </a:solidFill>
            <a:ln w="25400" cap="flat" cmpd="sng" algn="ctr">
              <a:solidFill>
                <a:srgbClr val="333399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cs typeface="+mn-cs"/>
                </a:rPr>
                <a:t>PE1</a:t>
              </a:r>
              <a:endParaRPr kumimoji="0" lang="zh-CN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cs typeface="+mn-cs"/>
              </a:endParaRPr>
            </a:p>
          </p:txBody>
        </p:sp>
        <p:cxnSp>
          <p:nvCxnSpPr>
            <p:cNvPr id="27" name="直接连接符 26"/>
            <p:cNvCxnSpPr/>
            <p:nvPr/>
          </p:nvCxnSpPr>
          <p:spPr>
            <a:xfrm flipV="1">
              <a:off x="2577467" y="2125718"/>
              <a:ext cx="0" cy="396568"/>
            </a:xfrm>
            <a:prstGeom prst="line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</a:ln>
            <a:effectLst/>
          </p:spPr>
        </p:cxnSp>
      </p:grpSp>
      <p:sp>
        <p:nvSpPr>
          <p:cNvPr id="31" name="矩形 30"/>
          <p:cNvSpPr/>
          <p:nvPr/>
        </p:nvSpPr>
        <p:spPr>
          <a:xfrm>
            <a:off x="2420656" y="832314"/>
            <a:ext cx="401073" cy="505182"/>
          </a:xfrm>
          <a:prstGeom prst="rect">
            <a:avLst/>
          </a:prstGeom>
          <a:solidFill>
            <a:srgbClr val="FFC000"/>
          </a:solidFill>
          <a:ln w="25400" cap="flat" cmpd="sng" algn="ctr">
            <a:solidFill>
              <a:srgbClr val="333399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cs typeface="+mn-cs"/>
              </a:rPr>
              <a:t>D0</a:t>
            </a:r>
            <a:endParaRPr kumimoji="0" lang="zh-CN" altLang="en-US" sz="12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cs typeface="+mn-cs"/>
            </a:endParaRPr>
          </a:p>
        </p:txBody>
      </p:sp>
      <p:cxnSp>
        <p:nvCxnSpPr>
          <p:cNvPr id="32" name="直接连接符 31"/>
          <p:cNvCxnSpPr>
            <a:stCxn id="22" idx="3"/>
            <a:endCxn id="31" idx="1"/>
          </p:cNvCxnSpPr>
          <p:nvPr/>
        </p:nvCxnSpPr>
        <p:spPr bwMode="auto">
          <a:xfrm>
            <a:off x="1992374" y="1084905"/>
            <a:ext cx="428282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3" name="文本框 32"/>
          <p:cNvSpPr txBox="1"/>
          <p:nvPr/>
        </p:nvSpPr>
        <p:spPr>
          <a:xfrm>
            <a:off x="2875183" y="919572"/>
            <a:ext cx="887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>
                <a:latin typeface="+mn-ea"/>
              </a:rPr>
              <a:t>64GB</a:t>
            </a:r>
            <a:endParaRPr lang="zh-CN" altLang="en-US" sz="1600" dirty="0">
              <a:latin typeface="+mn-ea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1348504" y="3368068"/>
            <a:ext cx="887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>
                <a:latin typeface="+mn-ea"/>
              </a:rPr>
              <a:t>64GB</a:t>
            </a:r>
            <a:endParaRPr lang="zh-CN" altLang="en-US" sz="1600" dirty="0">
              <a:latin typeface="+mn-ea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1350227" y="0"/>
            <a:ext cx="5155504" cy="59836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>
              <a:lnSpc>
                <a:spcPts val="4500"/>
              </a:lnSpc>
              <a:defRPr kumimoji="1" sz="4800" b="1">
                <a:solidFill>
                  <a:srgbClr val="0B48C2"/>
                </a:solidFill>
                <a:latin typeface="Avenir Black" panose="02000503020000020003" pitchFamily="2" charset="0"/>
                <a:ea typeface="Source Han Sans CN Heavy" panose="020B0500000000000000" pitchFamily="34" charset="-128"/>
                <a:cs typeface="Dubai Medium" panose="020B0503030403030204" pitchFamily="34" charset="-78"/>
              </a:defRPr>
            </a:lvl1pPr>
          </a:lstStyle>
          <a:p>
            <a:r>
              <a:rPr lang="en-US" altLang="zh-CN" sz="2400" dirty="0" smtClean="0">
                <a:solidFill>
                  <a:srgbClr val="5E923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Bert</a:t>
            </a:r>
            <a:r>
              <a:rPr lang="zh-CN" altLang="en-US" sz="2400" dirty="0" smtClean="0">
                <a:solidFill>
                  <a:srgbClr val="5E923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</a:t>
            </a:r>
            <a:endParaRPr lang="en-US" altLang="zh-CN" sz="2400" dirty="0">
              <a:solidFill>
                <a:srgbClr val="5E923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87687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7" descr="Graphical user interface, text, application&#10;&#10;Description automatically generated"/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207746" y="-31296"/>
            <a:ext cx="956697" cy="71773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666" y="761388"/>
            <a:ext cx="8054304" cy="428022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350227" y="0"/>
            <a:ext cx="5155504" cy="59836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>
              <a:lnSpc>
                <a:spcPts val="4500"/>
              </a:lnSpc>
              <a:defRPr kumimoji="1" sz="4800" b="1">
                <a:solidFill>
                  <a:srgbClr val="0B48C2"/>
                </a:solidFill>
                <a:latin typeface="Avenir Black" panose="02000503020000020003" pitchFamily="2" charset="0"/>
                <a:ea typeface="Source Han Sans CN Heavy" panose="020B0500000000000000" pitchFamily="34" charset="-128"/>
                <a:cs typeface="Dubai Medium" panose="020B0503030403030204" pitchFamily="34" charset="-78"/>
              </a:defRPr>
            </a:lvl1pPr>
          </a:lstStyle>
          <a:p>
            <a:r>
              <a:rPr lang="en-US" altLang="zh-CN" sz="2400" dirty="0" smtClean="0">
                <a:solidFill>
                  <a:srgbClr val="5E923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Samsung </a:t>
            </a:r>
            <a:r>
              <a:rPr lang="en-US" altLang="zh-CN" sz="2400" dirty="0" err="1" smtClean="0">
                <a:solidFill>
                  <a:srgbClr val="5E923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Redis</a:t>
            </a:r>
            <a:r>
              <a:rPr lang="zh-CN" altLang="en-US" sz="2400" dirty="0">
                <a:solidFill>
                  <a:srgbClr val="5E923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dirty="0" smtClean="0">
                <a:solidFill>
                  <a:srgbClr val="5E923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Benchmark Test</a:t>
            </a:r>
            <a:endParaRPr lang="en-US" altLang="zh-CN" sz="2400" dirty="0">
              <a:solidFill>
                <a:srgbClr val="5E923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75362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/>
          <p:cNvGrpSpPr/>
          <p:nvPr/>
        </p:nvGrpSpPr>
        <p:grpSpPr>
          <a:xfrm>
            <a:off x="940683" y="2090263"/>
            <a:ext cx="6402142" cy="960732"/>
            <a:chOff x="940683" y="2090263"/>
            <a:chExt cx="6402142" cy="960732"/>
          </a:xfrm>
        </p:grpSpPr>
        <p:sp>
          <p:nvSpPr>
            <p:cNvPr id="19" name="矩形 18"/>
            <p:cNvSpPr/>
            <p:nvPr/>
          </p:nvSpPr>
          <p:spPr>
            <a:xfrm>
              <a:off x="940683" y="2090263"/>
              <a:ext cx="6402142" cy="71750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ts val="4500"/>
                </a:lnSpc>
              </a:pPr>
              <a:r>
                <a:rPr kumimoji="1" lang="en-US" altLang="zh-CN" sz="5000" b="1" dirty="0">
                  <a:solidFill>
                    <a:srgbClr val="5E923D"/>
                  </a:solidFill>
                  <a:latin typeface="Avenir Black" panose="02000503020000020003" pitchFamily="2" charset="0"/>
                  <a:ea typeface="Source Han Sans CN Heavy" panose="020B0500000000000000" pitchFamily="34" charset="-128"/>
                  <a:cs typeface="Dubai Medium" panose="020B0503030403030204" pitchFamily="34" charset="-78"/>
                </a:rPr>
                <a:t>THANKS</a:t>
              </a:r>
              <a:endParaRPr kumimoji="1" lang="zh-CN" altLang="en-US" sz="5000" b="1" dirty="0">
                <a:solidFill>
                  <a:srgbClr val="5E923D"/>
                </a:solidFill>
                <a:latin typeface="Avenir Black" panose="02000503020000020003" pitchFamily="2" charset="0"/>
                <a:ea typeface="Source Han Sans CN Heavy" panose="020B0500000000000000" pitchFamily="34" charset="-128"/>
                <a:cs typeface="Dubai Medium" panose="020B0503030403030204" pitchFamily="34" charset="-78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1022793" y="2789385"/>
              <a:ext cx="3274473" cy="261610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kumimoji="1" lang="en-US" sz="1100" spc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Gautami" panose="020B0502040204020203" pitchFamily="34" charset="0"/>
                  <a:ea typeface="Source Han Sans CN Light" panose="020B0300000000000000" pitchFamily="34" charset="-128"/>
                  <a:cs typeface="Gautami" panose="020B0502040204020203" pitchFamily="34" charset="0"/>
                </a:rPr>
                <a:t>SUBHEADING</a:t>
              </a:r>
              <a:endParaRPr kumimoji="1" lang="en-US" altLang="zh-CN" sz="1100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Gautami" panose="020B0502040204020203" pitchFamily="34" charset="0"/>
                <a:ea typeface="Source Han Sans CN Light" panose="020B0300000000000000" pitchFamily="34" charset="-128"/>
                <a:cs typeface="Gautami" panose="020B0502040204020203" pitchFamily="34" charset="0"/>
              </a:endParaRPr>
            </a:p>
          </p:txBody>
        </p:sp>
      </p:grpSp>
      <p:pic>
        <p:nvPicPr>
          <p:cNvPr id="23" name="Picture 36" descr="Graphical user interface, text, application&#10;&#10;Description automatically generated"/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160725" y="-13745"/>
            <a:ext cx="956697" cy="717733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/>
        </p:nvSpPr>
        <p:spPr>
          <a:xfrm>
            <a:off x="3946892" y="3959158"/>
            <a:ext cx="260240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00000"/>
              </a:lnSpc>
            </a:pPr>
            <a:r>
              <a:rPr kumimoji="1" lang="zh-CN" altLang="en-US" sz="2000" b="1" dirty="0" smtClean="0">
                <a:solidFill>
                  <a:srgbClr val="5E923D"/>
                </a:solidFill>
                <a:latin typeface="Avenir Black" panose="02000503020000020003" pitchFamily="2" charset="0"/>
                <a:ea typeface="Source Han Sans CN Heavy" panose="020B0500000000000000" pitchFamily="34" charset="-128"/>
                <a:cs typeface="Dubai Medium" panose="020B0503030403030204" pitchFamily="34" charset="-78"/>
              </a:rPr>
              <a:t>龙蜥社区微</a:t>
            </a:r>
            <a:r>
              <a:rPr kumimoji="1" lang="zh-CN" altLang="en-US" sz="2000" b="1" dirty="0">
                <a:solidFill>
                  <a:srgbClr val="5E923D"/>
                </a:solidFill>
                <a:latin typeface="Avenir Black" panose="02000503020000020003" pitchFamily="2" charset="0"/>
                <a:ea typeface="Source Han Sans CN Heavy" panose="020B0500000000000000" pitchFamily="34" charset="-128"/>
                <a:cs typeface="Dubai Medium" panose="020B0503030403030204" pitchFamily="34" charset="-78"/>
              </a:rPr>
              <a:t>信公众</a:t>
            </a:r>
            <a:r>
              <a:rPr kumimoji="1" lang="zh-CN" altLang="en-US" sz="2000" b="1" dirty="0" smtClean="0">
                <a:solidFill>
                  <a:srgbClr val="5E923D"/>
                </a:solidFill>
                <a:latin typeface="Avenir Black" panose="02000503020000020003" pitchFamily="2" charset="0"/>
                <a:ea typeface="Source Han Sans CN Heavy" panose="020B0500000000000000" pitchFamily="34" charset="-128"/>
                <a:cs typeface="Dubai Medium" panose="020B0503030403030204" pitchFamily="34" charset="-78"/>
              </a:rPr>
              <a:t>号</a:t>
            </a:r>
            <a:endParaRPr kumimoji="1" lang="en-US" altLang="zh-CN" sz="2000" b="1" dirty="0" smtClean="0">
              <a:solidFill>
                <a:srgbClr val="5E923D"/>
              </a:solidFill>
              <a:latin typeface="Avenir Black" panose="02000503020000020003" pitchFamily="2" charset="0"/>
              <a:ea typeface="Source Han Sans CN Heavy" panose="020B0500000000000000" pitchFamily="34" charset="-128"/>
              <a:cs typeface="Dubai Medium" panose="020B0503030403030204" pitchFamily="34" charset="-78"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5730" y="1329108"/>
            <a:ext cx="2554161" cy="2554161"/>
          </a:xfrm>
          <a:prstGeom prst="rect">
            <a:avLst/>
          </a:prstGeom>
        </p:spPr>
      </p:pic>
      <p:sp>
        <p:nvSpPr>
          <p:cNvPr id="25" name="矩形 24"/>
          <p:cNvSpPr/>
          <p:nvPr/>
        </p:nvSpPr>
        <p:spPr>
          <a:xfrm>
            <a:off x="670592" y="3959214"/>
            <a:ext cx="3276281" cy="403876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 fontAlgn="auto">
              <a:lnSpc>
                <a:spcPct val="100000"/>
              </a:lnSpc>
            </a:pPr>
            <a:r>
              <a:rPr kumimoji="1" lang="zh-CN" altLang="en-US" sz="2000" b="1" dirty="0">
                <a:solidFill>
                  <a:srgbClr val="5E923D"/>
                </a:solidFill>
                <a:latin typeface="Avenir Black" panose="02000503020000020003" pitchFamily="2" charset="0"/>
                <a:ea typeface="Source Han Sans CN Heavy" panose="020B0500000000000000" pitchFamily="34" charset="-128"/>
                <a:cs typeface="Dubai Medium" panose="020B0503030403030204" pitchFamily="34" charset="-78"/>
              </a:rPr>
              <a:t>龙</a:t>
            </a:r>
            <a:r>
              <a:rPr kumimoji="1" lang="zh-CN" altLang="en-US" sz="2000" b="1" dirty="0" smtClean="0">
                <a:solidFill>
                  <a:srgbClr val="5E923D"/>
                </a:solidFill>
                <a:latin typeface="Avenir Black" panose="02000503020000020003" pitchFamily="2" charset="0"/>
                <a:ea typeface="Source Han Sans CN Heavy" panose="020B0500000000000000" pitchFamily="34" charset="-128"/>
                <a:cs typeface="Dubai Medium" panose="020B0503030403030204" pitchFamily="34" charset="-78"/>
              </a:rPr>
              <a:t>蜥社区</a:t>
            </a:r>
            <a:r>
              <a:rPr kumimoji="1" lang="en-US" altLang="zh-CN" sz="2000" b="1" dirty="0" smtClean="0">
                <a:solidFill>
                  <a:srgbClr val="5E923D"/>
                </a:solidFill>
                <a:latin typeface="Avenir Black" panose="02000503020000020003" pitchFamily="2" charset="0"/>
                <a:ea typeface="Source Han Sans CN Heavy" panose="020B0500000000000000" pitchFamily="34" charset="-128"/>
                <a:cs typeface="Dubai Medium" panose="020B0503030403030204" pitchFamily="34" charset="-78"/>
              </a:rPr>
              <a:t>_</a:t>
            </a:r>
            <a:r>
              <a:rPr kumimoji="1" lang="zh-CN" altLang="en-US" sz="2000" b="1" dirty="0" smtClean="0">
                <a:solidFill>
                  <a:srgbClr val="5E923D"/>
                </a:solidFill>
                <a:latin typeface="Avenir Black" panose="02000503020000020003" pitchFamily="2" charset="0"/>
                <a:ea typeface="Source Han Sans CN Heavy" panose="020B0500000000000000" pitchFamily="34" charset="-128"/>
                <a:cs typeface="Dubai Medium" panose="020B0503030403030204" pitchFamily="34" charset="-78"/>
              </a:rPr>
              <a:t>小龙 微信客服号</a:t>
            </a:r>
            <a:endParaRPr kumimoji="1" lang="en-US" altLang="zh-CN" sz="2000" b="1" dirty="0" smtClean="0">
              <a:solidFill>
                <a:srgbClr val="5E923D"/>
              </a:solidFill>
              <a:latin typeface="Avenir Black" panose="02000503020000020003" pitchFamily="2" charset="0"/>
              <a:ea typeface="Source Han Sans CN Heavy" panose="020B0500000000000000" pitchFamily="34" charset="-128"/>
              <a:cs typeface="Dubai Medium" panose="020B0503030403030204" pitchFamily="34" charset="-78"/>
            </a:endParaRPr>
          </a:p>
        </p:txBody>
      </p:sp>
      <p:pic>
        <p:nvPicPr>
          <p:cNvPr id="2" name="图片 1" descr="upload_post_object_v2_165956973"/>
          <p:cNvPicPr>
            <a:picLocks noChangeAspect="1"/>
          </p:cNvPicPr>
          <p:nvPr/>
        </p:nvPicPr>
        <p:blipFill>
          <a:blip r:embed="rId5"/>
          <a:srcRect l="2658" t="24934"/>
          <a:stretch>
            <a:fillRect/>
          </a:stretch>
        </p:blipFill>
        <p:spPr>
          <a:xfrm>
            <a:off x="916879" y="1252978"/>
            <a:ext cx="2567431" cy="253020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717" y="779487"/>
            <a:ext cx="8496067" cy="4114802"/>
          </a:xfrm>
          <a:prstGeom prst="rect">
            <a:avLst/>
          </a:prstGeom>
        </p:spPr>
      </p:pic>
      <p:pic>
        <p:nvPicPr>
          <p:cNvPr id="4" name="Picture 33" descr="Graphical user interface, text, application&#10;&#10;Description automatically generated"/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207746" y="-31296"/>
            <a:ext cx="956697" cy="717733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327831" y="96737"/>
            <a:ext cx="14814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rgbClr val="5E923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CXL</a:t>
            </a:r>
            <a:r>
              <a:rPr lang="zh-CN" altLang="en-US" sz="2400" b="1" dirty="0">
                <a:solidFill>
                  <a:srgbClr val="5E923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场景 </a:t>
            </a:r>
          </a:p>
        </p:txBody>
      </p:sp>
    </p:spTree>
    <p:extLst>
      <p:ext uri="{BB962C8B-B14F-4D97-AF65-F5344CB8AC3E}">
        <p14:creationId xmlns:p14="http://schemas.microsoft.com/office/powerpoint/2010/main" val="348849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/>
          <p:cNvSpPr txBox="1"/>
          <p:nvPr/>
        </p:nvSpPr>
        <p:spPr>
          <a:xfrm>
            <a:off x="3559175" y="332864"/>
            <a:ext cx="209582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2000" dirty="0" smtClean="0">
                <a:ln>
                  <a:solidFill>
                    <a:srgbClr val="CAD5E2"/>
                  </a:solidFill>
                </a:ln>
                <a:solidFill>
                  <a:srgbClr val="5E923D"/>
                </a:solidFill>
                <a:latin typeface="Source Han Sans CN Light" panose="020B0300000000000000" pitchFamily="34" charset="-128"/>
                <a:ea typeface="Source Han Sans CN Light" panose="020B0300000000000000" pitchFamily="34" charset="-128"/>
              </a:rPr>
              <a:t>02</a:t>
            </a:r>
            <a:endParaRPr kumimoji="1" lang="zh-CN" altLang="en-US" sz="12000" dirty="0">
              <a:ln>
                <a:solidFill>
                  <a:srgbClr val="CAD5E2"/>
                </a:solidFill>
              </a:ln>
              <a:solidFill>
                <a:srgbClr val="5E923D"/>
              </a:solidFill>
              <a:latin typeface="Source Han Sans CN Light" panose="020B0300000000000000" pitchFamily="34" charset="-128"/>
              <a:ea typeface="Source Han Sans CN Light" panose="020B0300000000000000" pitchFamily="34" charset="-128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3348641" y="1731088"/>
            <a:ext cx="2446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b="1" dirty="0">
                <a:solidFill>
                  <a:srgbClr val="3D6329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PART</a:t>
            </a:r>
            <a:r>
              <a:rPr kumimoji="1" lang="zh-CN" altLang="en-US" b="1" dirty="0">
                <a:solidFill>
                  <a:srgbClr val="3D6329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 </a:t>
            </a:r>
            <a:r>
              <a:rPr kumimoji="1" lang="en-US" altLang="zh-CN" b="1" dirty="0" smtClean="0">
                <a:solidFill>
                  <a:srgbClr val="3D6329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TWO</a:t>
            </a:r>
            <a:endParaRPr kumimoji="1" lang="zh-CN" altLang="en-US" b="1" dirty="0">
              <a:solidFill>
                <a:srgbClr val="3D6329"/>
              </a:solidFill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2875573" y="2739452"/>
            <a:ext cx="34034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800" b="1" dirty="0" smtClean="0"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CXL</a:t>
            </a:r>
            <a:r>
              <a:rPr kumimoji="1" lang="zh-CN" altLang="en-US" sz="2800" b="1" dirty="0" smtClean="0"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协议</a:t>
            </a:r>
            <a:endParaRPr kumimoji="1" lang="zh-CN" altLang="en-US" sz="2800" b="1" dirty="0">
              <a:solidFill>
                <a:schemeClr val="bg1"/>
              </a:solidFill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33300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文本框 54"/>
          <p:cNvSpPr txBox="1"/>
          <p:nvPr/>
        </p:nvSpPr>
        <p:spPr>
          <a:xfrm>
            <a:off x="1423524" y="1390338"/>
            <a:ext cx="10985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dirty="0" smtClean="0">
                <a:latin typeface="Source Han Sans CN" panose="020B0500000000000000" pitchFamily="34" charset="-128"/>
                <a:ea typeface="Source Han Sans CN" panose="020B0500000000000000" pitchFamily="34" charset="-128"/>
              </a:rPr>
              <a:t>协议演进</a:t>
            </a:r>
            <a:endParaRPr kumimoji="1" lang="zh-CN" altLang="en-US" sz="1400" dirty="0"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979051" y="2381349"/>
            <a:ext cx="14842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dirty="0" err="1" smtClean="0">
                <a:latin typeface="Source Han Sans CN" panose="020B0500000000000000" pitchFamily="34" charset="-128"/>
                <a:ea typeface="Source Han Sans CN" panose="020B0500000000000000" pitchFamily="34" charset="-128"/>
              </a:rPr>
              <a:t>Flexbus</a:t>
            </a:r>
            <a:endParaRPr kumimoji="1" lang="zh-CN" altLang="en-US" sz="1400" dirty="0"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</p:txBody>
      </p:sp>
      <p:sp>
        <p:nvSpPr>
          <p:cNvPr id="58" name="椭圆 57"/>
          <p:cNvSpPr>
            <a:spLocks noChangeAspect="1"/>
          </p:cNvSpPr>
          <p:nvPr/>
        </p:nvSpPr>
        <p:spPr>
          <a:xfrm>
            <a:off x="879062" y="3249163"/>
            <a:ext cx="504000" cy="504000"/>
          </a:xfrm>
          <a:prstGeom prst="ellipse">
            <a:avLst/>
          </a:prstGeom>
          <a:gradFill>
            <a:gsLst>
              <a:gs pos="0">
                <a:srgbClr val="88C369"/>
              </a:gs>
              <a:gs pos="100000">
                <a:srgbClr val="5E923D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9" name="文本框 58"/>
          <p:cNvSpPr txBox="1"/>
          <p:nvPr/>
        </p:nvSpPr>
        <p:spPr>
          <a:xfrm>
            <a:off x="1421943" y="3347275"/>
            <a:ext cx="12837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dirty="0" smtClean="0">
                <a:latin typeface="Source Han Sans CN" panose="020B0500000000000000" pitchFamily="34" charset="-128"/>
                <a:ea typeface="Source Han Sans CN" panose="020B0500000000000000" pitchFamily="34" charset="-128"/>
              </a:rPr>
              <a:t>Sub Protocol</a:t>
            </a:r>
            <a:endParaRPr kumimoji="1" lang="zh-CN" altLang="en-US" sz="1400" dirty="0"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6571569" y="1395169"/>
            <a:ext cx="10985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zh-CN" sz="1400" dirty="0" smtClean="0">
                <a:latin typeface="Source Han Sans CN" panose="020B0500000000000000" pitchFamily="34" charset="-128"/>
                <a:ea typeface="Source Han Sans CN" panose="020B0500000000000000" pitchFamily="34" charset="-128"/>
              </a:rPr>
              <a:t>CXL Device</a:t>
            </a:r>
            <a:endParaRPr kumimoji="1" lang="zh-CN" altLang="en-US" sz="1400" dirty="0"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6614014" y="2376555"/>
            <a:ext cx="15221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zh-CN" sz="1400" dirty="0" smtClean="0">
                <a:latin typeface="Source Han Sans CN" panose="020B0500000000000000" pitchFamily="34" charset="-128"/>
                <a:ea typeface="Source Han Sans CN" panose="020B0500000000000000" pitchFamily="34" charset="-128"/>
              </a:rPr>
              <a:t>Initialization</a:t>
            </a:r>
            <a:endParaRPr kumimoji="1" lang="zh-CN" altLang="en-US" sz="1400" dirty="0"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</p:txBody>
      </p:sp>
      <p:sp>
        <p:nvSpPr>
          <p:cNvPr id="65" name="文本框 64"/>
          <p:cNvSpPr txBox="1"/>
          <p:nvPr/>
        </p:nvSpPr>
        <p:spPr>
          <a:xfrm>
            <a:off x="6571569" y="3347275"/>
            <a:ext cx="10985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zh-CN" sz="1400" dirty="0" smtClean="0">
                <a:latin typeface="Source Han Sans CN" panose="020B0500000000000000" pitchFamily="34" charset="-128"/>
                <a:ea typeface="Source Han Sans CN" panose="020B0500000000000000" pitchFamily="34" charset="-128"/>
              </a:rPr>
              <a:t>CXL Fabric</a:t>
            </a:r>
            <a:endParaRPr kumimoji="1" lang="zh-CN" altLang="en-US" sz="1400" dirty="0"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</p:txBody>
      </p:sp>
      <p:sp>
        <p:nvSpPr>
          <p:cNvPr id="66" name="文本框 65"/>
          <p:cNvSpPr txBox="1"/>
          <p:nvPr/>
        </p:nvSpPr>
        <p:spPr>
          <a:xfrm>
            <a:off x="4035823" y="1935074"/>
            <a:ext cx="11001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600" b="1" dirty="0" smtClean="0"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CXL</a:t>
            </a:r>
            <a:r>
              <a:rPr kumimoji="1" lang="zh-CN" altLang="en-US" sz="3600" b="1" dirty="0" smtClean="0"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协议</a:t>
            </a:r>
            <a:endParaRPr kumimoji="1" lang="zh-CN" altLang="en-US" sz="3600" b="1" dirty="0">
              <a:solidFill>
                <a:schemeClr val="bg1"/>
              </a:solidFill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</p:txBody>
      </p:sp>
      <p:sp>
        <p:nvSpPr>
          <p:cNvPr id="69" name="Freeform 22"/>
          <p:cNvSpPr>
            <a:spLocks noChangeAspect="1" noChangeArrowheads="1"/>
          </p:cNvSpPr>
          <p:nvPr/>
        </p:nvSpPr>
        <p:spPr bwMode="auto">
          <a:xfrm>
            <a:off x="1014749" y="3396486"/>
            <a:ext cx="252000" cy="205602"/>
          </a:xfrm>
          <a:custGeom>
            <a:avLst/>
            <a:gdLst>
              <a:gd name="T0" fmla="*/ 39978 w 2651"/>
              <a:gd name="T1" fmla="*/ 359834 h 2168"/>
              <a:gd name="T2" fmla="*/ 39978 w 2651"/>
              <a:gd name="T3" fmla="*/ 279797 h 2168"/>
              <a:gd name="T4" fmla="*/ 20072 w 2651"/>
              <a:gd name="T5" fmla="*/ 319815 h 2168"/>
              <a:gd name="T6" fmla="*/ 60050 w 2651"/>
              <a:gd name="T7" fmla="*/ 319815 h 2168"/>
              <a:gd name="T8" fmla="*/ 20072 w 2651"/>
              <a:gd name="T9" fmla="*/ 319815 h 2168"/>
              <a:gd name="T10" fmla="*/ 439590 w 2651"/>
              <a:gd name="T11" fmla="*/ 40018 h 2168"/>
              <a:gd name="T12" fmla="*/ 159911 w 2651"/>
              <a:gd name="T13" fmla="*/ 0 h 2168"/>
              <a:gd name="T14" fmla="*/ 159911 w 2651"/>
              <a:gd name="T15" fmla="*/ 80037 h 2168"/>
              <a:gd name="T16" fmla="*/ 399612 w 2651"/>
              <a:gd name="T17" fmla="*/ 19926 h 2168"/>
              <a:gd name="T18" fmla="*/ 399612 w 2651"/>
              <a:gd name="T19" fmla="*/ 59945 h 2168"/>
              <a:gd name="T20" fmla="*/ 140005 w 2651"/>
              <a:gd name="T21" fmla="*/ 40018 h 2168"/>
              <a:gd name="T22" fmla="*/ 399612 w 2651"/>
              <a:gd name="T23" fmla="*/ 19926 h 2168"/>
              <a:gd name="T24" fmla="*/ 119933 w 2651"/>
              <a:gd name="T25" fmla="*/ 319815 h 2168"/>
              <a:gd name="T26" fmla="*/ 399612 w 2651"/>
              <a:gd name="T27" fmla="*/ 359834 h 2168"/>
              <a:gd name="T28" fmla="*/ 399612 w 2651"/>
              <a:gd name="T29" fmla="*/ 279797 h 2168"/>
              <a:gd name="T30" fmla="*/ 159911 w 2651"/>
              <a:gd name="T31" fmla="*/ 339908 h 2168"/>
              <a:gd name="T32" fmla="*/ 159911 w 2651"/>
              <a:gd name="T33" fmla="*/ 299889 h 2168"/>
              <a:gd name="T34" fmla="*/ 419518 w 2651"/>
              <a:gd name="T35" fmla="*/ 319815 h 2168"/>
              <a:gd name="T36" fmla="*/ 159911 w 2651"/>
              <a:gd name="T37" fmla="*/ 339908 h 2168"/>
              <a:gd name="T38" fmla="*/ 119933 w 2651"/>
              <a:gd name="T39" fmla="*/ 180000 h 2168"/>
              <a:gd name="T40" fmla="*/ 399612 w 2651"/>
              <a:gd name="T41" fmla="*/ 219852 h 2168"/>
              <a:gd name="T42" fmla="*/ 399612 w 2651"/>
              <a:gd name="T43" fmla="*/ 139982 h 2168"/>
              <a:gd name="T44" fmla="*/ 159911 w 2651"/>
              <a:gd name="T45" fmla="*/ 199760 h 2168"/>
              <a:gd name="T46" fmla="*/ 159911 w 2651"/>
              <a:gd name="T47" fmla="*/ 159908 h 2168"/>
              <a:gd name="T48" fmla="*/ 419518 w 2651"/>
              <a:gd name="T49" fmla="*/ 180000 h 2168"/>
              <a:gd name="T50" fmla="*/ 159911 w 2651"/>
              <a:gd name="T51" fmla="*/ 199760 h 2168"/>
              <a:gd name="T52" fmla="*/ 39978 w 2651"/>
              <a:gd name="T53" fmla="*/ 219852 h 2168"/>
              <a:gd name="T54" fmla="*/ 39978 w 2651"/>
              <a:gd name="T55" fmla="*/ 139982 h 2168"/>
              <a:gd name="T56" fmla="*/ 20072 w 2651"/>
              <a:gd name="T57" fmla="*/ 180000 h 2168"/>
              <a:gd name="T58" fmla="*/ 60050 w 2651"/>
              <a:gd name="T59" fmla="*/ 180000 h 2168"/>
              <a:gd name="T60" fmla="*/ 20072 w 2651"/>
              <a:gd name="T61" fmla="*/ 180000 h 2168"/>
              <a:gd name="T62" fmla="*/ 39978 w 2651"/>
              <a:gd name="T63" fmla="*/ 80037 h 2168"/>
              <a:gd name="T64" fmla="*/ 39978 w 2651"/>
              <a:gd name="T65" fmla="*/ 0 h 2168"/>
              <a:gd name="T66" fmla="*/ 20072 w 2651"/>
              <a:gd name="T67" fmla="*/ 40018 h 2168"/>
              <a:gd name="T68" fmla="*/ 60050 w 2651"/>
              <a:gd name="T69" fmla="*/ 40018 h 2168"/>
              <a:gd name="T70" fmla="*/ 20072 w 2651"/>
              <a:gd name="T71" fmla="*/ 40018 h 2168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0" t="0" r="r" b="b"/>
            <a:pathLst>
              <a:path w="2651" h="2168">
                <a:moveTo>
                  <a:pt x="0" y="1926"/>
                </a:moveTo>
                <a:cubicBezTo>
                  <a:pt x="0" y="2059"/>
                  <a:pt x="108" y="2167"/>
                  <a:pt x="241" y="2167"/>
                </a:cubicBezTo>
                <a:cubicBezTo>
                  <a:pt x="374" y="2167"/>
                  <a:pt x="482" y="2059"/>
                  <a:pt x="482" y="1926"/>
                </a:cubicBezTo>
                <a:cubicBezTo>
                  <a:pt x="482" y="1793"/>
                  <a:pt x="374" y="1685"/>
                  <a:pt x="241" y="1685"/>
                </a:cubicBezTo>
                <a:cubicBezTo>
                  <a:pt x="108" y="1685"/>
                  <a:pt x="0" y="1793"/>
                  <a:pt x="0" y="1926"/>
                </a:cubicBezTo>
                <a:close/>
                <a:moveTo>
                  <a:pt x="121" y="1926"/>
                </a:moveTo>
                <a:cubicBezTo>
                  <a:pt x="121" y="1860"/>
                  <a:pt x="175" y="1806"/>
                  <a:pt x="241" y="1806"/>
                </a:cubicBezTo>
                <a:cubicBezTo>
                  <a:pt x="308" y="1806"/>
                  <a:pt x="362" y="1860"/>
                  <a:pt x="362" y="1926"/>
                </a:cubicBezTo>
                <a:cubicBezTo>
                  <a:pt x="362" y="1993"/>
                  <a:pt x="308" y="2047"/>
                  <a:pt x="241" y="2047"/>
                </a:cubicBezTo>
                <a:cubicBezTo>
                  <a:pt x="175" y="2047"/>
                  <a:pt x="121" y="1993"/>
                  <a:pt x="121" y="1926"/>
                </a:cubicBezTo>
                <a:close/>
                <a:moveTo>
                  <a:pt x="2409" y="482"/>
                </a:moveTo>
                <a:cubicBezTo>
                  <a:pt x="2542" y="482"/>
                  <a:pt x="2650" y="374"/>
                  <a:pt x="2650" y="241"/>
                </a:cubicBezTo>
                <a:cubicBezTo>
                  <a:pt x="2650" y="108"/>
                  <a:pt x="2542" y="0"/>
                  <a:pt x="2409" y="0"/>
                </a:cubicBezTo>
                <a:lnTo>
                  <a:pt x="964" y="0"/>
                </a:lnTo>
                <a:cubicBezTo>
                  <a:pt x="831" y="0"/>
                  <a:pt x="723" y="108"/>
                  <a:pt x="723" y="241"/>
                </a:cubicBezTo>
                <a:cubicBezTo>
                  <a:pt x="723" y="374"/>
                  <a:pt x="831" y="482"/>
                  <a:pt x="964" y="482"/>
                </a:cubicBezTo>
                <a:lnTo>
                  <a:pt x="2409" y="482"/>
                </a:lnTo>
                <a:close/>
                <a:moveTo>
                  <a:pt x="2409" y="120"/>
                </a:moveTo>
                <a:cubicBezTo>
                  <a:pt x="2475" y="120"/>
                  <a:pt x="2529" y="174"/>
                  <a:pt x="2529" y="241"/>
                </a:cubicBezTo>
                <a:cubicBezTo>
                  <a:pt x="2529" y="307"/>
                  <a:pt x="2475" y="361"/>
                  <a:pt x="2409" y="361"/>
                </a:cubicBezTo>
                <a:lnTo>
                  <a:pt x="964" y="361"/>
                </a:lnTo>
                <a:cubicBezTo>
                  <a:pt x="898" y="361"/>
                  <a:pt x="844" y="307"/>
                  <a:pt x="844" y="241"/>
                </a:cubicBezTo>
                <a:cubicBezTo>
                  <a:pt x="844" y="174"/>
                  <a:pt x="898" y="120"/>
                  <a:pt x="964" y="120"/>
                </a:cubicBezTo>
                <a:lnTo>
                  <a:pt x="2409" y="120"/>
                </a:lnTo>
                <a:close/>
                <a:moveTo>
                  <a:pt x="964" y="1685"/>
                </a:moveTo>
                <a:cubicBezTo>
                  <a:pt x="831" y="1685"/>
                  <a:pt x="723" y="1793"/>
                  <a:pt x="723" y="1926"/>
                </a:cubicBezTo>
                <a:cubicBezTo>
                  <a:pt x="723" y="2059"/>
                  <a:pt x="831" y="2167"/>
                  <a:pt x="964" y="2167"/>
                </a:cubicBezTo>
                <a:lnTo>
                  <a:pt x="2409" y="2167"/>
                </a:lnTo>
                <a:cubicBezTo>
                  <a:pt x="2542" y="2167"/>
                  <a:pt x="2650" y="2059"/>
                  <a:pt x="2650" y="1926"/>
                </a:cubicBezTo>
                <a:cubicBezTo>
                  <a:pt x="2650" y="1793"/>
                  <a:pt x="2542" y="1685"/>
                  <a:pt x="2409" y="1685"/>
                </a:cubicBezTo>
                <a:lnTo>
                  <a:pt x="964" y="1685"/>
                </a:lnTo>
                <a:close/>
                <a:moveTo>
                  <a:pt x="964" y="2047"/>
                </a:moveTo>
                <a:cubicBezTo>
                  <a:pt x="898" y="2047"/>
                  <a:pt x="844" y="1993"/>
                  <a:pt x="844" y="1926"/>
                </a:cubicBezTo>
                <a:cubicBezTo>
                  <a:pt x="844" y="1860"/>
                  <a:pt x="898" y="1806"/>
                  <a:pt x="964" y="1806"/>
                </a:cubicBezTo>
                <a:lnTo>
                  <a:pt x="2409" y="1806"/>
                </a:lnTo>
                <a:cubicBezTo>
                  <a:pt x="2475" y="1806"/>
                  <a:pt x="2529" y="1860"/>
                  <a:pt x="2529" y="1926"/>
                </a:cubicBezTo>
                <a:cubicBezTo>
                  <a:pt x="2529" y="1993"/>
                  <a:pt x="2475" y="2047"/>
                  <a:pt x="2409" y="2047"/>
                </a:cubicBezTo>
                <a:lnTo>
                  <a:pt x="964" y="2047"/>
                </a:lnTo>
                <a:close/>
                <a:moveTo>
                  <a:pt x="964" y="843"/>
                </a:moveTo>
                <a:cubicBezTo>
                  <a:pt x="831" y="843"/>
                  <a:pt x="723" y="951"/>
                  <a:pt x="723" y="1084"/>
                </a:cubicBezTo>
                <a:cubicBezTo>
                  <a:pt x="723" y="1216"/>
                  <a:pt x="831" y="1324"/>
                  <a:pt x="964" y="1324"/>
                </a:cubicBezTo>
                <a:lnTo>
                  <a:pt x="2409" y="1324"/>
                </a:lnTo>
                <a:cubicBezTo>
                  <a:pt x="2542" y="1324"/>
                  <a:pt x="2650" y="1216"/>
                  <a:pt x="2650" y="1084"/>
                </a:cubicBezTo>
                <a:cubicBezTo>
                  <a:pt x="2650" y="951"/>
                  <a:pt x="2542" y="843"/>
                  <a:pt x="2409" y="843"/>
                </a:cubicBezTo>
                <a:lnTo>
                  <a:pt x="964" y="843"/>
                </a:lnTo>
                <a:close/>
                <a:moveTo>
                  <a:pt x="964" y="1203"/>
                </a:moveTo>
                <a:cubicBezTo>
                  <a:pt x="898" y="1203"/>
                  <a:pt x="844" y="1149"/>
                  <a:pt x="844" y="1084"/>
                </a:cubicBezTo>
                <a:cubicBezTo>
                  <a:pt x="844" y="1017"/>
                  <a:pt x="898" y="963"/>
                  <a:pt x="964" y="963"/>
                </a:cubicBezTo>
                <a:lnTo>
                  <a:pt x="2409" y="963"/>
                </a:lnTo>
                <a:cubicBezTo>
                  <a:pt x="2475" y="963"/>
                  <a:pt x="2529" y="1017"/>
                  <a:pt x="2529" y="1084"/>
                </a:cubicBezTo>
                <a:cubicBezTo>
                  <a:pt x="2529" y="1149"/>
                  <a:pt x="2475" y="1203"/>
                  <a:pt x="2409" y="1203"/>
                </a:cubicBezTo>
                <a:lnTo>
                  <a:pt x="964" y="1203"/>
                </a:lnTo>
                <a:close/>
                <a:moveTo>
                  <a:pt x="0" y="1084"/>
                </a:moveTo>
                <a:cubicBezTo>
                  <a:pt x="0" y="1216"/>
                  <a:pt x="108" y="1324"/>
                  <a:pt x="241" y="1324"/>
                </a:cubicBezTo>
                <a:cubicBezTo>
                  <a:pt x="374" y="1324"/>
                  <a:pt x="482" y="1216"/>
                  <a:pt x="482" y="1084"/>
                </a:cubicBezTo>
                <a:cubicBezTo>
                  <a:pt x="482" y="951"/>
                  <a:pt x="374" y="843"/>
                  <a:pt x="241" y="843"/>
                </a:cubicBezTo>
                <a:cubicBezTo>
                  <a:pt x="108" y="843"/>
                  <a:pt x="0" y="951"/>
                  <a:pt x="0" y="1084"/>
                </a:cubicBezTo>
                <a:close/>
                <a:moveTo>
                  <a:pt x="121" y="1084"/>
                </a:moveTo>
                <a:cubicBezTo>
                  <a:pt x="121" y="1017"/>
                  <a:pt x="175" y="963"/>
                  <a:pt x="241" y="963"/>
                </a:cubicBezTo>
                <a:cubicBezTo>
                  <a:pt x="308" y="963"/>
                  <a:pt x="362" y="1017"/>
                  <a:pt x="362" y="1084"/>
                </a:cubicBezTo>
                <a:cubicBezTo>
                  <a:pt x="362" y="1149"/>
                  <a:pt x="308" y="1203"/>
                  <a:pt x="241" y="1203"/>
                </a:cubicBezTo>
                <a:cubicBezTo>
                  <a:pt x="175" y="1203"/>
                  <a:pt x="121" y="1149"/>
                  <a:pt x="121" y="1084"/>
                </a:cubicBezTo>
                <a:close/>
                <a:moveTo>
                  <a:pt x="0" y="241"/>
                </a:moveTo>
                <a:cubicBezTo>
                  <a:pt x="0" y="374"/>
                  <a:pt x="108" y="482"/>
                  <a:pt x="241" y="482"/>
                </a:cubicBezTo>
                <a:cubicBezTo>
                  <a:pt x="374" y="482"/>
                  <a:pt x="482" y="374"/>
                  <a:pt x="482" y="241"/>
                </a:cubicBezTo>
                <a:cubicBezTo>
                  <a:pt x="482" y="108"/>
                  <a:pt x="374" y="0"/>
                  <a:pt x="241" y="0"/>
                </a:cubicBezTo>
                <a:cubicBezTo>
                  <a:pt x="108" y="0"/>
                  <a:pt x="0" y="108"/>
                  <a:pt x="0" y="241"/>
                </a:cubicBezTo>
                <a:close/>
                <a:moveTo>
                  <a:pt x="121" y="241"/>
                </a:moveTo>
                <a:cubicBezTo>
                  <a:pt x="121" y="174"/>
                  <a:pt x="175" y="120"/>
                  <a:pt x="241" y="120"/>
                </a:cubicBezTo>
                <a:cubicBezTo>
                  <a:pt x="308" y="120"/>
                  <a:pt x="362" y="174"/>
                  <a:pt x="362" y="241"/>
                </a:cubicBezTo>
                <a:cubicBezTo>
                  <a:pt x="362" y="307"/>
                  <a:pt x="308" y="361"/>
                  <a:pt x="241" y="361"/>
                </a:cubicBezTo>
                <a:cubicBezTo>
                  <a:pt x="175" y="361"/>
                  <a:pt x="121" y="307"/>
                  <a:pt x="121" y="24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 sz="1635"/>
          </a:p>
        </p:txBody>
      </p:sp>
      <p:pic>
        <p:nvPicPr>
          <p:cNvPr id="73" name="Picture 30" descr="Graphical user interface, text, application&#10;&#10;Description automatically generated"/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8000466" y="4404251"/>
            <a:ext cx="956697" cy="717733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5839549" y="4316639"/>
            <a:ext cx="10985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zh-CN" sz="1400" dirty="0" smtClean="0">
                <a:latin typeface="Source Han Sans CN" panose="020B0500000000000000" pitchFamily="34" charset="-128"/>
                <a:ea typeface="Source Han Sans CN" panose="020B0500000000000000" pitchFamily="34" charset="-128"/>
              </a:rPr>
              <a:t>CXL RAS</a:t>
            </a:r>
            <a:endParaRPr kumimoji="1" lang="zh-CN" altLang="en-US" sz="1400" dirty="0"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</p:txBody>
      </p:sp>
      <p:sp>
        <p:nvSpPr>
          <p:cNvPr id="28" name="椭圆 27"/>
          <p:cNvSpPr>
            <a:spLocks noChangeAspect="1"/>
          </p:cNvSpPr>
          <p:nvPr/>
        </p:nvSpPr>
        <p:spPr>
          <a:xfrm>
            <a:off x="1506967" y="4190963"/>
            <a:ext cx="504000" cy="504000"/>
          </a:xfrm>
          <a:prstGeom prst="ellipse">
            <a:avLst/>
          </a:prstGeom>
          <a:gradFill>
            <a:gsLst>
              <a:gs pos="0">
                <a:srgbClr val="88C369"/>
              </a:gs>
              <a:gs pos="100000">
                <a:srgbClr val="5E923D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9" name="文本框 28"/>
          <p:cNvSpPr txBox="1"/>
          <p:nvPr/>
        </p:nvSpPr>
        <p:spPr>
          <a:xfrm>
            <a:off x="2049848" y="4289075"/>
            <a:ext cx="12837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dirty="0" smtClean="0">
                <a:latin typeface="Source Han Sans CN" panose="020B0500000000000000" pitchFamily="34" charset="-128"/>
                <a:ea typeface="Source Han Sans CN" panose="020B0500000000000000" pitchFamily="34" charset="-128"/>
              </a:rPr>
              <a:t>CXL IDE</a:t>
            </a:r>
            <a:endParaRPr kumimoji="1" lang="zh-CN" altLang="en-US" sz="1400" dirty="0"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</p:txBody>
      </p:sp>
      <p:sp>
        <p:nvSpPr>
          <p:cNvPr id="30" name="Freeform 22"/>
          <p:cNvSpPr>
            <a:spLocks noChangeAspect="1" noChangeArrowheads="1"/>
          </p:cNvSpPr>
          <p:nvPr/>
        </p:nvSpPr>
        <p:spPr bwMode="auto">
          <a:xfrm>
            <a:off x="1642654" y="4338286"/>
            <a:ext cx="252000" cy="205602"/>
          </a:xfrm>
          <a:custGeom>
            <a:avLst/>
            <a:gdLst>
              <a:gd name="T0" fmla="*/ 39978 w 2651"/>
              <a:gd name="T1" fmla="*/ 359834 h 2168"/>
              <a:gd name="T2" fmla="*/ 39978 w 2651"/>
              <a:gd name="T3" fmla="*/ 279797 h 2168"/>
              <a:gd name="T4" fmla="*/ 20072 w 2651"/>
              <a:gd name="T5" fmla="*/ 319815 h 2168"/>
              <a:gd name="T6" fmla="*/ 60050 w 2651"/>
              <a:gd name="T7" fmla="*/ 319815 h 2168"/>
              <a:gd name="T8" fmla="*/ 20072 w 2651"/>
              <a:gd name="T9" fmla="*/ 319815 h 2168"/>
              <a:gd name="T10" fmla="*/ 439590 w 2651"/>
              <a:gd name="T11" fmla="*/ 40018 h 2168"/>
              <a:gd name="T12" fmla="*/ 159911 w 2651"/>
              <a:gd name="T13" fmla="*/ 0 h 2168"/>
              <a:gd name="T14" fmla="*/ 159911 w 2651"/>
              <a:gd name="T15" fmla="*/ 80037 h 2168"/>
              <a:gd name="T16" fmla="*/ 399612 w 2651"/>
              <a:gd name="T17" fmla="*/ 19926 h 2168"/>
              <a:gd name="T18" fmla="*/ 399612 w 2651"/>
              <a:gd name="T19" fmla="*/ 59945 h 2168"/>
              <a:gd name="T20" fmla="*/ 140005 w 2651"/>
              <a:gd name="T21" fmla="*/ 40018 h 2168"/>
              <a:gd name="T22" fmla="*/ 399612 w 2651"/>
              <a:gd name="T23" fmla="*/ 19926 h 2168"/>
              <a:gd name="T24" fmla="*/ 119933 w 2651"/>
              <a:gd name="T25" fmla="*/ 319815 h 2168"/>
              <a:gd name="T26" fmla="*/ 399612 w 2651"/>
              <a:gd name="T27" fmla="*/ 359834 h 2168"/>
              <a:gd name="T28" fmla="*/ 399612 w 2651"/>
              <a:gd name="T29" fmla="*/ 279797 h 2168"/>
              <a:gd name="T30" fmla="*/ 159911 w 2651"/>
              <a:gd name="T31" fmla="*/ 339908 h 2168"/>
              <a:gd name="T32" fmla="*/ 159911 w 2651"/>
              <a:gd name="T33" fmla="*/ 299889 h 2168"/>
              <a:gd name="T34" fmla="*/ 419518 w 2651"/>
              <a:gd name="T35" fmla="*/ 319815 h 2168"/>
              <a:gd name="T36" fmla="*/ 159911 w 2651"/>
              <a:gd name="T37" fmla="*/ 339908 h 2168"/>
              <a:gd name="T38" fmla="*/ 119933 w 2651"/>
              <a:gd name="T39" fmla="*/ 180000 h 2168"/>
              <a:gd name="T40" fmla="*/ 399612 w 2651"/>
              <a:gd name="T41" fmla="*/ 219852 h 2168"/>
              <a:gd name="T42" fmla="*/ 399612 w 2651"/>
              <a:gd name="T43" fmla="*/ 139982 h 2168"/>
              <a:gd name="T44" fmla="*/ 159911 w 2651"/>
              <a:gd name="T45" fmla="*/ 199760 h 2168"/>
              <a:gd name="T46" fmla="*/ 159911 w 2651"/>
              <a:gd name="T47" fmla="*/ 159908 h 2168"/>
              <a:gd name="T48" fmla="*/ 419518 w 2651"/>
              <a:gd name="T49" fmla="*/ 180000 h 2168"/>
              <a:gd name="T50" fmla="*/ 159911 w 2651"/>
              <a:gd name="T51" fmla="*/ 199760 h 2168"/>
              <a:gd name="T52" fmla="*/ 39978 w 2651"/>
              <a:gd name="T53" fmla="*/ 219852 h 2168"/>
              <a:gd name="T54" fmla="*/ 39978 w 2651"/>
              <a:gd name="T55" fmla="*/ 139982 h 2168"/>
              <a:gd name="T56" fmla="*/ 20072 w 2651"/>
              <a:gd name="T57" fmla="*/ 180000 h 2168"/>
              <a:gd name="T58" fmla="*/ 60050 w 2651"/>
              <a:gd name="T59" fmla="*/ 180000 h 2168"/>
              <a:gd name="T60" fmla="*/ 20072 w 2651"/>
              <a:gd name="T61" fmla="*/ 180000 h 2168"/>
              <a:gd name="T62" fmla="*/ 39978 w 2651"/>
              <a:gd name="T63" fmla="*/ 80037 h 2168"/>
              <a:gd name="T64" fmla="*/ 39978 w 2651"/>
              <a:gd name="T65" fmla="*/ 0 h 2168"/>
              <a:gd name="T66" fmla="*/ 20072 w 2651"/>
              <a:gd name="T67" fmla="*/ 40018 h 2168"/>
              <a:gd name="T68" fmla="*/ 60050 w 2651"/>
              <a:gd name="T69" fmla="*/ 40018 h 2168"/>
              <a:gd name="T70" fmla="*/ 20072 w 2651"/>
              <a:gd name="T71" fmla="*/ 40018 h 2168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0" t="0" r="r" b="b"/>
            <a:pathLst>
              <a:path w="2651" h="2168">
                <a:moveTo>
                  <a:pt x="0" y="1926"/>
                </a:moveTo>
                <a:cubicBezTo>
                  <a:pt x="0" y="2059"/>
                  <a:pt x="108" y="2167"/>
                  <a:pt x="241" y="2167"/>
                </a:cubicBezTo>
                <a:cubicBezTo>
                  <a:pt x="374" y="2167"/>
                  <a:pt x="482" y="2059"/>
                  <a:pt x="482" y="1926"/>
                </a:cubicBezTo>
                <a:cubicBezTo>
                  <a:pt x="482" y="1793"/>
                  <a:pt x="374" y="1685"/>
                  <a:pt x="241" y="1685"/>
                </a:cubicBezTo>
                <a:cubicBezTo>
                  <a:pt x="108" y="1685"/>
                  <a:pt x="0" y="1793"/>
                  <a:pt x="0" y="1926"/>
                </a:cubicBezTo>
                <a:close/>
                <a:moveTo>
                  <a:pt x="121" y="1926"/>
                </a:moveTo>
                <a:cubicBezTo>
                  <a:pt x="121" y="1860"/>
                  <a:pt x="175" y="1806"/>
                  <a:pt x="241" y="1806"/>
                </a:cubicBezTo>
                <a:cubicBezTo>
                  <a:pt x="308" y="1806"/>
                  <a:pt x="362" y="1860"/>
                  <a:pt x="362" y="1926"/>
                </a:cubicBezTo>
                <a:cubicBezTo>
                  <a:pt x="362" y="1993"/>
                  <a:pt x="308" y="2047"/>
                  <a:pt x="241" y="2047"/>
                </a:cubicBezTo>
                <a:cubicBezTo>
                  <a:pt x="175" y="2047"/>
                  <a:pt x="121" y="1993"/>
                  <a:pt x="121" y="1926"/>
                </a:cubicBezTo>
                <a:close/>
                <a:moveTo>
                  <a:pt x="2409" y="482"/>
                </a:moveTo>
                <a:cubicBezTo>
                  <a:pt x="2542" y="482"/>
                  <a:pt x="2650" y="374"/>
                  <a:pt x="2650" y="241"/>
                </a:cubicBezTo>
                <a:cubicBezTo>
                  <a:pt x="2650" y="108"/>
                  <a:pt x="2542" y="0"/>
                  <a:pt x="2409" y="0"/>
                </a:cubicBezTo>
                <a:lnTo>
                  <a:pt x="964" y="0"/>
                </a:lnTo>
                <a:cubicBezTo>
                  <a:pt x="831" y="0"/>
                  <a:pt x="723" y="108"/>
                  <a:pt x="723" y="241"/>
                </a:cubicBezTo>
                <a:cubicBezTo>
                  <a:pt x="723" y="374"/>
                  <a:pt x="831" y="482"/>
                  <a:pt x="964" y="482"/>
                </a:cubicBezTo>
                <a:lnTo>
                  <a:pt x="2409" y="482"/>
                </a:lnTo>
                <a:close/>
                <a:moveTo>
                  <a:pt x="2409" y="120"/>
                </a:moveTo>
                <a:cubicBezTo>
                  <a:pt x="2475" y="120"/>
                  <a:pt x="2529" y="174"/>
                  <a:pt x="2529" y="241"/>
                </a:cubicBezTo>
                <a:cubicBezTo>
                  <a:pt x="2529" y="307"/>
                  <a:pt x="2475" y="361"/>
                  <a:pt x="2409" y="361"/>
                </a:cubicBezTo>
                <a:lnTo>
                  <a:pt x="964" y="361"/>
                </a:lnTo>
                <a:cubicBezTo>
                  <a:pt x="898" y="361"/>
                  <a:pt x="844" y="307"/>
                  <a:pt x="844" y="241"/>
                </a:cubicBezTo>
                <a:cubicBezTo>
                  <a:pt x="844" y="174"/>
                  <a:pt x="898" y="120"/>
                  <a:pt x="964" y="120"/>
                </a:cubicBezTo>
                <a:lnTo>
                  <a:pt x="2409" y="120"/>
                </a:lnTo>
                <a:close/>
                <a:moveTo>
                  <a:pt x="964" y="1685"/>
                </a:moveTo>
                <a:cubicBezTo>
                  <a:pt x="831" y="1685"/>
                  <a:pt x="723" y="1793"/>
                  <a:pt x="723" y="1926"/>
                </a:cubicBezTo>
                <a:cubicBezTo>
                  <a:pt x="723" y="2059"/>
                  <a:pt x="831" y="2167"/>
                  <a:pt x="964" y="2167"/>
                </a:cubicBezTo>
                <a:lnTo>
                  <a:pt x="2409" y="2167"/>
                </a:lnTo>
                <a:cubicBezTo>
                  <a:pt x="2542" y="2167"/>
                  <a:pt x="2650" y="2059"/>
                  <a:pt x="2650" y="1926"/>
                </a:cubicBezTo>
                <a:cubicBezTo>
                  <a:pt x="2650" y="1793"/>
                  <a:pt x="2542" y="1685"/>
                  <a:pt x="2409" y="1685"/>
                </a:cubicBezTo>
                <a:lnTo>
                  <a:pt x="964" y="1685"/>
                </a:lnTo>
                <a:close/>
                <a:moveTo>
                  <a:pt x="964" y="2047"/>
                </a:moveTo>
                <a:cubicBezTo>
                  <a:pt x="898" y="2047"/>
                  <a:pt x="844" y="1993"/>
                  <a:pt x="844" y="1926"/>
                </a:cubicBezTo>
                <a:cubicBezTo>
                  <a:pt x="844" y="1860"/>
                  <a:pt x="898" y="1806"/>
                  <a:pt x="964" y="1806"/>
                </a:cubicBezTo>
                <a:lnTo>
                  <a:pt x="2409" y="1806"/>
                </a:lnTo>
                <a:cubicBezTo>
                  <a:pt x="2475" y="1806"/>
                  <a:pt x="2529" y="1860"/>
                  <a:pt x="2529" y="1926"/>
                </a:cubicBezTo>
                <a:cubicBezTo>
                  <a:pt x="2529" y="1993"/>
                  <a:pt x="2475" y="2047"/>
                  <a:pt x="2409" y="2047"/>
                </a:cubicBezTo>
                <a:lnTo>
                  <a:pt x="964" y="2047"/>
                </a:lnTo>
                <a:close/>
                <a:moveTo>
                  <a:pt x="964" y="843"/>
                </a:moveTo>
                <a:cubicBezTo>
                  <a:pt x="831" y="843"/>
                  <a:pt x="723" y="951"/>
                  <a:pt x="723" y="1084"/>
                </a:cubicBezTo>
                <a:cubicBezTo>
                  <a:pt x="723" y="1216"/>
                  <a:pt x="831" y="1324"/>
                  <a:pt x="964" y="1324"/>
                </a:cubicBezTo>
                <a:lnTo>
                  <a:pt x="2409" y="1324"/>
                </a:lnTo>
                <a:cubicBezTo>
                  <a:pt x="2542" y="1324"/>
                  <a:pt x="2650" y="1216"/>
                  <a:pt x="2650" y="1084"/>
                </a:cubicBezTo>
                <a:cubicBezTo>
                  <a:pt x="2650" y="951"/>
                  <a:pt x="2542" y="843"/>
                  <a:pt x="2409" y="843"/>
                </a:cubicBezTo>
                <a:lnTo>
                  <a:pt x="964" y="843"/>
                </a:lnTo>
                <a:close/>
                <a:moveTo>
                  <a:pt x="964" y="1203"/>
                </a:moveTo>
                <a:cubicBezTo>
                  <a:pt x="898" y="1203"/>
                  <a:pt x="844" y="1149"/>
                  <a:pt x="844" y="1084"/>
                </a:cubicBezTo>
                <a:cubicBezTo>
                  <a:pt x="844" y="1017"/>
                  <a:pt x="898" y="963"/>
                  <a:pt x="964" y="963"/>
                </a:cubicBezTo>
                <a:lnTo>
                  <a:pt x="2409" y="963"/>
                </a:lnTo>
                <a:cubicBezTo>
                  <a:pt x="2475" y="963"/>
                  <a:pt x="2529" y="1017"/>
                  <a:pt x="2529" y="1084"/>
                </a:cubicBezTo>
                <a:cubicBezTo>
                  <a:pt x="2529" y="1149"/>
                  <a:pt x="2475" y="1203"/>
                  <a:pt x="2409" y="1203"/>
                </a:cubicBezTo>
                <a:lnTo>
                  <a:pt x="964" y="1203"/>
                </a:lnTo>
                <a:close/>
                <a:moveTo>
                  <a:pt x="0" y="1084"/>
                </a:moveTo>
                <a:cubicBezTo>
                  <a:pt x="0" y="1216"/>
                  <a:pt x="108" y="1324"/>
                  <a:pt x="241" y="1324"/>
                </a:cubicBezTo>
                <a:cubicBezTo>
                  <a:pt x="374" y="1324"/>
                  <a:pt x="482" y="1216"/>
                  <a:pt x="482" y="1084"/>
                </a:cubicBezTo>
                <a:cubicBezTo>
                  <a:pt x="482" y="951"/>
                  <a:pt x="374" y="843"/>
                  <a:pt x="241" y="843"/>
                </a:cubicBezTo>
                <a:cubicBezTo>
                  <a:pt x="108" y="843"/>
                  <a:pt x="0" y="951"/>
                  <a:pt x="0" y="1084"/>
                </a:cubicBezTo>
                <a:close/>
                <a:moveTo>
                  <a:pt x="121" y="1084"/>
                </a:moveTo>
                <a:cubicBezTo>
                  <a:pt x="121" y="1017"/>
                  <a:pt x="175" y="963"/>
                  <a:pt x="241" y="963"/>
                </a:cubicBezTo>
                <a:cubicBezTo>
                  <a:pt x="308" y="963"/>
                  <a:pt x="362" y="1017"/>
                  <a:pt x="362" y="1084"/>
                </a:cubicBezTo>
                <a:cubicBezTo>
                  <a:pt x="362" y="1149"/>
                  <a:pt x="308" y="1203"/>
                  <a:pt x="241" y="1203"/>
                </a:cubicBezTo>
                <a:cubicBezTo>
                  <a:pt x="175" y="1203"/>
                  <a:pt x="121" y="1149"/>
                  <a:pt x="121" y="1084"/>
                </a:cubicBezTo>
                <a:close/>
                <a:moveTo>
                  <a:pt x="0" y="241"/>
                </a:moveTo>
                <a:cubicBezTo>
                  <a:pt x="0" y="374"/>
                  <a:pt x="108" y="482"/>
                  <a:pt x="241" y="482"/>
                </a:cubicBezTo>
                <a:cubicBezTo>
                  <a:pt x="374" y="482"/>
                  <a:pt x="482" y="374"/>
                  <a:pt x="482" y="241"/>
                </a:cubicBezTo>
                <a:cubicBezTo>
                  <a:pt x="482" y="108"/>
                  <a:pt x="374" y="0"/>
                  <a:pt x="241" y="0"/>
                </a:cubicBezTo>
                <a:cubicBezTo>
                  <a:pt x="108" y="0"/>
                  <a:pt x="0" y="108"/>
                  <a:pt x="0" y="241"/>
                </a:cubicBezTo>
                <a:close/>
                <a:moveTo>
                  <a:pt x="121" y="241"/>
                </a:moveTo>
                <a:cubicBezTo>
                  <a:pt x="121" y="174"/>
                  <a:pt x="175" y="120"/>
                  <a:pt x="241" y="120"/>
                </a:cubicBezTo>
                <a:cubicBezTo>
                  <a:pt x="308" y="120"/>
                  <a:pt x="362" y="174"/>
                  <a:pt x="362" y="241"/>
                </a:cubicBezTo>
                <a:cubicBezTo>
                  <a:pt x="362" y="307"/>
                  <a:pt x="308" y="361"/>
                  <a:pt x="241" y="361"/>
                </a:cubicBezTo>
                <a:cubicBezTo>
                  <a:pt x="175" y="361"/>
                  <a:pt x="121" y="307"/>
                  <a:pt x="121" y="24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 sz="1635"/>
          </a:p>
        </p:txBody>
      </p:sp>
      <p:sp>
        <p:nvSpPr>
          <p:cNvPr id="32" name="椭圆 31"/>
          <p:cNvSpPr>
            <a:spLocks noChangeAspect="1"/>
          </p:cNvSpPr>
          <p:nvPr/>
        </p:nvSpPr>
        <p:spPr>
          <a:xfrm>
            <a:off x="459358" y="2285118"/>
            <a:ext cx="504000" cy="504000"/>
          </a:xfrm>
          <a:prstGeom prst="ellipse">
            <a:avLst/>
          </a:prstGeom>
          <a:gradFill>
            <a:gsLst>
              <a:gs pos="0">
                <a:srgbClr val="88C369"/>
              </a:gs>
              <a:gs pos="100000">
                <a:srgbClr val="5E923D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3" name="Freeform 22"/>
          <p:cNvSpPr>
            <a:spLocks noChangeAspect="1" noChangeArrowheads="1"/>
          </p:cNvSpPr>
          <p:nvPr/>
        </p:nvSpPr>
        <p:spPr bwMode="auto">
          <a:xfrm>
            <a:off x="595045" y="2432441"/>
            <a:ext cx="252000" cy="205602"/>
          </a:xfrm>
          <a:custGeom>
            <a:avLst/>
            <a:gdLst>
              <a:gd name="T0" fmla="*/ 39978 w 2651"/>
              <a:gd name="T1" fmla="*/ 359834 h 2168"/>
              <a:gd name="T2" fmla="*/ 39978 w 2651"/>
              <a:gd name="T3" fmla="*/ 279797 h 2168"/>
              <a:gd name="T4" fmla="*/ 20072 w 2651"/>
              <a:gd name="T5" fmla="*/ 319815 h 2168"/>
              <a:gd name="T6" fmla="*/ 60050 w 2651"/>
              <a:gd name="T7" fmla="*/ 319815 h 2168"/>
              <a:gd name="T8" fmla="*/ 20072 w 2651"/>
              <a:gd name="T9" fmla="*/ 319815 h 2168"/>
              <a:gd name="T10" fmla="*/ 439590 w 2651"/>
              <a:gd name="T11" fmla="*/ 40018 h 2168"/>
              <a:gd name="T12" fmla="*/ 159911 w 2651"/>
              <a:gd name="T13" fmla="*/ 0 h 2168"/>
              <a:gd name="T14" fmla="*/ 159911 w 2651"/>
              <a:gd name="T15" fmla="*/ 80037 h 2168"/>
              <a:gd name="T16" fmla="*/ 399612 w 2651"/>
              <a:gd name="T17" fmla="*/ 19926 h 2168"/>
              <a:gd name="T18" fmla="*/ 399612 w 2651"/>
              <a:gd name="T19" fmla="*/ 59945 h 2168"/>
              <a:gd name="T20" fmla="*/ 140005 w 2651"/>
              <a:gd name="T21" fmla="*/ 40018 h 2168"/>
              <a:gd name="T22" fmla="*/ 399612 w 2651"/>
              <a:gd name="T23" fmla="*/ 19926 h 2168"/>
              <a:gd name="T24" fmla="*/ 119933 w 2651"/>
              <a:gd name="T25" fmla="*/ 319815 h 2168"/>
              <a:gd name="T26" fmla="*/ 399612 w 2651"/>
              <a:gd name="T27" fmla="*/ 359834 h 2168"/>
              <a:gd name="T28" fmla="*/ 399612 w 2651"/>
              <a:gd name="T29" fmla="*/ 279797 h 2168"/>
              <a:gd name="T30" fmla="*/ 159911 w 2651"/>
              <a:gd name="T31" fmla="*/ 339908 h 2168"/>
              <a:gd name="T32" fmla="*/ 159911 w 2651"/>
              <a:gd name="T33" fmla="*/ 299889 h 2168"/>
              <a:gd name="T34" fmla="*/ 419518 w 2651"/>
              <a:gd name="T35" fmla="*/ 319815 h 2168"/>
              <a:gd name="T36" fmla="*/ 159911 w 2651"/>
              <a:gd name="T37" fmla="*/ 339908 h 2168"/>
              <a:gd name="T38" fmla="*/ 119933 w 2651"/>
              <a:gd name="T39" fmla="*/ 180000 h 2168"/>
              <a:gd name="T40" fmla="*/ 399612 w 2651"/>
              <a:gd name="T41" fmla="*/ 219852 h 2168"/>
              <a:gd name="T42" fmla="*/ 399612 w 2651"/>
              <a:gd name="T43" fmla="*/ 139982 h 2168"/>
              <a:gd name="T44" fmla="*/ 159911 w 2651"/>
              <a:gd name="T45" fmla="*/ 199760 h 2168"/>
              <a:gd name="T46" fmla="*/ 159911 w 2651"/>
              <a:gd name="T47" fmla="*/ 159908 h 2168"/>
              <a:gd name="T48" fmla="*/ 419518 w 2651"/>
              <a:gd name="T49" fmla="*/ 180000 h 2168"/>
              <a:gd name="T50" fmla="*/ 159911 w 2651"/>
              <a:gd name="T51" fmla="*/ 199760 h 2168"/>
              <a:gd name="T52" fmla="*/ 39978 w 2651"/>
              <a:gd name="T53" fmla="*/ 219852 h 2168"/>
              <a:gd name="T54" fmla="*/ 39978 w 2651"/>
              <a:gd name="T55" fmla="*/ 139982 h 2168"/>
              <a:gd name="T56" fmla="*/ 20072 w 2651"/>
              <a:gd name="T57" fmla="*/ 180000 h 2168"/>
              <a:gd name="T58" fmla="*/ 60050 w 2651"/>
              <a:gd name="T59" fmla="*/ 180000 h 2168"/>
              <a:gd name="T60" fmla="*/ 20072 w 2651"/>
              <a:gd name="T61" fmla="*/ 180000 h 2168"/>
              <a:gd name="T62" fmla="*/ 39978 w 2651"/>
              <a:gd name="T63" fmla="*/ 80037 h 2168"/>
              <a:gd name="T64" fmla="*/ 39978 w 2651"/>
              <a:gd name="T65" fmla="*/ 0 h 2168"/>
              <a:gd name="T66" fmla="*/ 20072 w 2651"/>
              <a:gd name="T67" fmla="*/ 40018 h 2168"/>
              <a:gd name="T68" fmla="*/ 60050 w 2651"/>
              <a:gd name="T69" fmla="*/ 40018 h 2168"/>
              <a:gd name="T70" fmla="*/ 20072 w 2651"/>
              <a:gd name="T71" fmla="*/ 40018 h 2168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0" t="0" r="r" b="b"/>
            <a:pathLst>
              <a:path w="2651" h="2168">
                <a:moveTo>
                  <a:pt x="0" y="1926"/>
                </a:moveTo>
                <a:cubicBezTo>
                  <a:pt x="0" y="2059"/>
                  <a:pt x="108" y="2167"/>
                  <a:pt x="241" y="2167"/>
                </a:cubicBezTo>
                <a:cubicBezTo>
                  <a:pt x="374" y="2167"/>
                  <a:pt x="482" y="2059"/>
                  <a:pt x="482" y="1926"/>
                </a:cubicBezTo>
                <a:cubicBezTo>
                  <a:pt x="482" y="1793"/>
                  <a:pt x="374" y="1685"/>
                  <a:pt x="241" y="1685"/>
                </a:cubicBezTo>
                <a:cubicBezTo>
                  <a:pt x="108" y="1685"/>
                  <a:pt x="0" y="1793"/>
                  <a:pt x="0" y="1926"/>
                </a:cubicBezTo>
                <a:close/>
                <a:moveTo>
                  <a:pt x="121" y="1926"/>
                </a:moveTo>
                <a:cubicBezTo>
                  <a:pt x="121" y="1860"/>
                  <a:pt x="175" y="1806"/>
                  <a:pt x="241" y="1806"/>
                </a:cubicBezTo>
                <a:cubicBezTo>
                  <a:pt x="308" y="1806"/>
                  <a:pt x="362" y="1860"/>
                  <a:pt x="362" y="1926"/>
                </a:cubicBezTo>
                <a:cubicBezTo>
                  <a:pt x="362" y="1993"/>
                  <a:pt x="308" y="2047"/>
                  <a:pt x="241" y="2047"/>
                </a:cubicBezTo>
                <a:cubicBezTo>
                  <a:pt x="175" y="2047"/>
                  <a:pt x="121" y="1993"/>
                  <a:pt x="121" y="1926"/>
                </a:cubicBezTo>
                <a:close/>
                <a:moveTo>
                  <a:pt x="2409" y="482"/>
                </a:moveTo>
                <a:cubicBezTo>
                  <a:pt x="2542" y="482"/>
                  <a:pt x="2650" y="374"/>
                  <a:pt x="2650" y="241"/>
                </a:cubicBezTo>
                <a:cubicBezTo>
                  <a:pt x="2650" y="108"/>
                  <a:pt x="2542" y="0"/>
                  <a:pt x="2409" y="0"/>
                </a:cubicBezTo>
                <a:lnTo>
                  <a:pt x="964" y="0"/>
                </a:lnTo>
                <a:cubicBezTo>
                  <a:pt x="831" y="0"/>
                  <a:pt x="723" y="108"/>
                  <a:pt x="723" y="241"/>
                </a:cubicBezTo>
                <a:cubicBezTo>
                  <a:pt x="723" y="374"/>
                  <a:pt x="831" y="482"/>
                  <a:pt x="964" y="482"/>
                </a:cubicBezTo>
                <a:lnTo>
                  <a:pt x="2409" y="482"/>
                </a:lnTo>
                <a:close/>
                <a:moveTo>
                  <a:pt x="2409" y="120"/>
                </a:moveTo>
                <a:cubicBezTo>
                  <a:pt x="2475" y="120"/>
                  <a:pt x="2529" y="174"/>
                  <a:pt x="2529" y="241"/>
                </a:cubicBezTo>
                <a:cubicBezTo>
                  <a:pt x="2529" y="307"/>
                  <a:pt x="2475" y="361"/>
                  <a:pt x="2409" y="361"/>
                </a:cubicBezTo>
                <a:lnTo>
                  <a:pt x="964" y="361"/>
                </a:lnTo>
                <a:cubicBezTo>
                  <a:pt x="898" y="361"/>
                  <a:pt x="844" y="307"/>
                  <a:pt x="844" y="241"/>
                </a:cubicBezTo>
                <a:cubicBezTo>
                  <a:pt x="844" y="174"/>
                  <a:pt x="898" y="120"/>
                  <a:pt x="964" y="120"/>
                </a:cubicBezTo>
                <a:lnTo>
                  <a:pt x="2409" y="120"/>
                </a:lnTo>
                <a:close/>
                <a:moveTo>
                  <a:pt x="964" y="1685"/>
                </a:moveTo>
                <a:cubicBezTo>
                  <a:pt x="831" y="1685"/>
                  <a:pt x="723" y="1793"/>
                  <a:pt x="723" y="1926"/>
                </a:cubicBezTo>
                <a:cubicBezTo>
                  <a:pt x="723" y="2059"/>
                  <a:pt x="831" y="2167"/>
                  <a:pt x="964" y="2167"/>
                </a:cubicBezTo>
                <a:lnTo>
                  <a:pt x="2409" y="2167"/>
                </a:lnTo>
                <a:cubicBezTo>
                  <a:pt x="2542" y="2167"/>
                  <a:pt x="2650" y="2059"/>
                  <a:pt x="2650" y="1926"/>
                </a:cubicBezTo>
                <a:cubicBezTo>
                  <a:pt x="2650" y="1793"/>
                  <a:pt x="2542" y="1685"/>
                  <a:pt x="2409" y="1685"/>
                </a:cubicBezTo>
                <a:lnTo>
                  <a:pt x="964" y="1685"/>
                </a:lnTo>
                <a:close/>
                <a:moveTo>
                  <a:pt x="964" y="2047"/>
                </a:moveTo>
                <a:cubicBezTo>
                  <a:pt x="898" y="2047"/>
                  <a:pt x="844" y="1993"/>
                  <a:pt x="844" y="1926"/>
                </a:cubicBezTo>
                <a:cubicBezTo>
                  <a:pt x="844" y="1860"/>
                  <a:pt x="898" y="1806"/>
                  <a:pt x="964" y="1806"/>
                </a:cubicBezTo>
                <a:lnTo>
                  <a:pt x="2409" y="1806"/>
                </a:lnTo>
                <a:cubicBezTo>
                  <a:pt x="2475" y="1806"/>
                  <a:pt x="2529" y="1860"/>
                  <a:pt x="2529" y="1926"/>
                </a:cubicBezTo>
                <a:cubicBezTo>
                  <a:pt x="2529" y="1993"/>
                  <a:pt x="2475" y="2047"/>
                  <a:pt x="2409" y="2047"/>
                </a:cubicBezTo>
                <a:lnTo>
                  <a:pt x="964" y="2047"/>
                </a:lnTo>
                <a:close/>
                <a:moveTo>
                  <a:pt x="964" y="843"/>
                </a:moveTo>
                <a:cubicBezTo>
                  <a:pt x="831" y="843"/>
                  <a:pt x="723" y="951"/>
                  <a:pt x="723" y="1084"/>
                </a:cubicBezTo>
                <a:cubicBezTo>
                  <a:pt x="723" y="1216"/>
                  <a:pt x="831" y="1324"/>
                  <a:pt x="964" y="1324"/>
                </a:cubicBezTo>
                <a:lnTo>
                  <a:pt x="2409" y="1324"/>
                </a:lnTo>
                <a:cubicBezTo>
                  <a:pt x="2542" y="1324"/>
                  <a:pt x="2650" y="1216"/>
                  <a:pt x="2650" y="1084"/>
                </a:cubicBezTo>
                <a:cubicBezTo>
                  <a:pt x="2650" y="951"/>
                  <a:pt x="2542" y="843"/>
                  <a:pt x="2409" y="843"/>
                </a:cubicBezTo>
                <a:lnTo>
                  <a:pt x="964" y="843"/>
                </a:lnTo>
                <a:close/>
                <a:moveTo>
                  <a:pt x="964" y="1203"/>
                </a:moveTo>
                <a:cubicBezTo>
                  <a:pt x="898" y="1203"/>
                  <a:pt x="844" y="1149"/>
                  <a:pt x="844" y="1084"/>
                </a:cubicBezTo>
                <a:cubicBezTo>
                  <a:pt x="844" y="1017"/>
                  <a:pt x="898" y="963"/>
                  <a:pt x="964" y="963"/>
                </a:cubicBezTo>
                <a:lnTo>
                  <a:pt x="2409" y="963"/>
                </a:lnTo>
                <a:cubicBezTo>
                  <a:pt x="2475" y="963"/>
                  <a:pt x="2529" y="1017"/>
                  <a:pt x="2529" y="1084"/>
                </a:cubicBezTo>
                <a:cubicBezTo>
                  <a:pt x="2529" y="1149"/>
                  <a:pt x="2475" y="1203"/>
                  <a:pt x="2409" y="1203"/>
                </a:cubicBezTo>
                <a:lnTo>
                  <a:pt x="964" y="1203"/>
                </a:lnTo>
                <a:close/>
                <a:moveTo>
                  <a:pt x="0" y="1084"/>
                </a:moveTo>
                <a:cubicBezTo>
                  <a:pt x="0" y="1216"/>
                  <a:pt x="108" y="1324"/>
                  <a:pt x="241" y="1324"/>
                </a:cubicBezTo>
                <a:cubicBezTo>
                  <a:pt x="374" y="1324"/>
                  <a:pt x="482" y="1216"/>
                  <a:pt x="482" y="1084"/>
                </a:cubicBezTo>
                <a:cubicBezTo>
                  <a:pt x="482" y="951"/>
                  <a:pt x="374" y="843"/>
                  <a:pt x="241" y="843"/>
                </a:cubicBezTo>
                <a:cubicBezTo>
                  <a:pt x="108" y="843"/>
                  <a:pt x="0" y="951"/>
                  <a:pt x="0" y="1084"/>
                </a:cubicBezTo>
                <a:close/>
                <a:moveTo>
                  <a:pt x="121" y="1084"/>
                </a:moveTo>
                <a:cubicBezTo>
                  <a:pt x="121" y="1017"/>
                  <a:pt x="175" y="963"/>
                  <a:pt x="241" y="963"/>
                </a:cubicBezTo>
                <a:cubicBezTo>
                  <a:pt x="308" y="963"/>
                  <a:pt x="362" y="1017"/>
                  <a:pt x="362" y="1084"/>
                </a:cubicBezTo>
                <a:cubicBezTo>
                  <a:pt x="362" y="1149"/>
                  <a:pt x="308" y="1203"/>
                  <a:pt x="241" y="1203"/>
                </a:cubicBezTo>
                <a:cubicBezTo>
                  <a:pt x="175" y="1203"/>
                  <a:pt x="121" y="1149"/>
                  <a:pt x="121" y="1084"/>
                </a:cubicBezTo>
                <a:close/>
                <a:moveTo>
                  <a:pt x="0" y="241"/>
                </a:moveTo>
                <a:cubicBezTo>
                  <a:pt x="0" y="374"/>
                  <a:pt x="108" y="482"/>
                  <a:pt x="241" y="482"/>
                </a:cubicBezTo>
                <a:cubicBezTo>
                  <a:pt x="374" y="482"/>
                  <a:pt x="482" y="374"/>
                  <a:pt x="482" y="241"/>
                </a:cubicBezTo>
                <a:cubicBezTo>
                  <a:pt x="482" y="108"/>
                  <a:pt x="374" y="0"/>
                  <a:pt x="241" y="0"/>
                </a:cubicBezTo>
                <a:cubicBezTo>
                  <a:pt x="108" y="0"/>
                  <a:pt x="0" y="108"/>
                  <a:pt x="0" y="241"/>
                </a:cubicBezTo>
                <a:close/>
                <a:moveTo>
                  <a:pt x="121" y="241"/>
                </a:moveTo>
                <a:cubicBezTo>
                  <a:pt x="121" y="174"/>
                  <a:pt x="175" y="120"/>
                  <a:pt x="241" y="120"/>
                </a:cubicBezTo>
                <a:cubicBezTo>
                  <a:pt x="308" y="120"/>
                  <a:pt x="362" y="174"/>
                  <a:pt x="362" y="241"/>
                </a:cubicBezTo>
                <a:cubicBezTo>
                  <a:pt x="362" y="307"/>
                  <a:pt x="308" y="361"/>
                  <a:pt x="241" y="361"/>
                </a:cubicBezTo>
                <a:cubicBezTo>
                  <a:pt x="175" y="361"/>
                  <a:pt x="121" y="307"/>
                  <a:pt x="121" y="24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 sz="1635"/>
          </a:p>
        </p:txBody>
      </p:sp>
      <p:sp>
        <p:nvSpPr>
          <p:cNvPr id="34" name="椭圆 33"/>
          <p:cNvSpPr>
            <a:spLocks noChangeAspect="1"/>
          </p:cNvSpPr>
          <p:nvPr/>
        </p:nvSpPr>
        <p:spPr>
          <a:xfrm>
            <a:off x="862115" y="1288679"/>
            <a:ext cx="504000" cy="504000"/>
          </a:xfrm>
          <a:prstGeom prst="ellipse">
            <a:avLst/>
          </a:prstGeom>
          <a:gradFill>
            <a:gsLst>
              <a:gs pos="0">
                <a:srgbClr val="88C369"/>
              </a:gs>
              <a:gs pos="100000">
                <a:srgbClr val="5E923D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5" name="Freeform 22"/>
          <p:cNvSpPr>
            <a:spLocks noChangeAspect="1" noChangeArrowheads="1"/>
          </p:cNvSpPr>
          <p:nvPr/>
        </p:nvSpPr>
        <p:spPr bwMode="auto">
          <a:xfrm>
            <a:off x="997802" y="1436002"/>
            <a:ext cx="252000" cy="205602"/>
          </a:xfrm>
          <a:custGeom>
            <a:avLst/>
            <a:gdLst>
              <a:gd name="T0" fmla="*/ 39978 w 2651"/>
              <a:gd name="T1" fmla="*/ 359834 h 2168"/>
              <a:gd name="T2" fmla="*/ 39978 w 2651"/>
              <a:gd name="T3" fmla="*/ 279797 h 2168"/>
              <a:gd name="T4" fmla="*/ 20072 w 2651"/>
              <a:gd name="T5" fmla="*/ 319815 h 2168"/>
              <a:gd name="T6" fmla="*/ 60050 w 2651"/>
              <a:gd name="T7" fmla="*/ 319815 h 2168"/>
              <a:gd name="T8" fmla="*/ 20072 w 2651"/>
              <a:gd name="T9" fmla="*/ 319815 h 2168"/>
              <a:gd name="T10" fmla="*/ 439590 w 2651"/>
              <a:gd name="T11" fmla="*/ 40018 h 2168"/>
              <a:gd name="T12" fmla="*/ 159911 w 2651"/>
              <a:gd name="T13" fmla="*/ 0 h 2168"/>
              <a:gd name="T14" fmla="*/ 159911 w 2651"/>
              <a:gd name="T15" fmla="*/ 80037 h 2168"/>
              <a:gd name="T16" fmla="*/ 399612 w 2651"/>
              <a:gd name="T17" fmla="*/ 19926 h 2168"/>
              <a:gd name="T18" fmla="*/ 399612 w 2651"/>
              <a:gd name="T19" fmla="*/ 59945 h 2168"/>
              <a:gd name="T20" fmla="*/ 140005 w 2651"/>
              <a:gd name="T21" fmla="*/ 40018 h 2168"/>
              <a:gd name="T22" fmla="*/ 399612 w 2651"/>
              <a:gd name="T23" fmla="*/ 19926 h 2168"/>
              <a:gd name="T24" fmla="*/ 119933 w 2651"/>
              <a:gd name="T25" fmla="*/ 319815 h 2168"/>
              <a:gd name="T26" fmla="*/ 399612 w 2651"/>
              <a:gd name="T27" fmla="*/ 359834 h 2168"/>
              <a:gd name="T28" fmla="*/ 399612 w 2651"/>
              <a:gd name="T29" fmla="*/ 279797 h 2168"/>
              <a:gd name="T30" fmla="*/ 159911 w 2651"/>
              <a:gd name="T31" fmla="*/ 339908 h 2168"/>
              <a:gd name="T32" fmla="*/ 159911 w 2651"/>
              <a:gd name="T33" fmla="*/ 299889 h 2168"/>
              <a:gd name="T34" fmla="*/ 419518 w 2651"/>
              <a:gd name="T35" fmla="*/ 319815 h 2168"/>
              <a:gd name="T36" fmla="*/ 159911 w 2651"/>
              <a:gd name="T37" fmla="*/ 339908 h 2168"/>
              <a:gd name="T38" fmla="*/ 119933 w 2651"/>
              <a:gd name="T39" fmla="*/ 180000 h 2168"/>
              <a:gd name="T40" fmla="*/ 399612 w 2651"/>
              <a:gd name="T41" fmla="*/ 219852 h 2168"/>
              <a:gd name="T42" fmla="*/ 399612 w 2651"/>
              <a:gd name="T43" fmla="*/ 139982 h 2168"/>
              <a:gd name="T44" fmla="*/ 159911 w 2651"/>
              <a:gd name="T45" fmla="*/ 199760 h 2168"/>
              <a:gd name="T46" fmla="*/ 159911 w 2651"/>
              <a:gd name="T47" fmla="*/ 159908 h 2168"/>
              <a:gd name="T48" fmla="*/ 419518 w 2651"/>
              <a:gd name="T49" fmla="*/ 180000 h 2168"/>
              <a:gd name="T50" fmla="*/ 159911 w 2651"/>
              <a:gd name="T51" fmla="*/ 199760 h 2168"/>
              <a:gd name="T52" fmla="*/ 39978 w 2651"/>
              <a:gd name="T53" fmla="*/ 219852 h 2168"/>
              <a:gd name="T54" fmla="*/ 39978 w 2651"/>
              <a:gd name="T55" fmla="*/ 139982 h 2168"/>
              <a:gd name="T56" fmla="*/ 20072 w 2651"/>
              <a:gd name="T57" fmla="*/ 180000 h 2168"/>
              <a:gd name="T58" fmla="*/ 60050 w 2651"/>
              <a:gd name="T59" fmla="*/ 180000 h 2168"/>
              <a:gd name="T60" fmla="*/ 20072 w 2651"/>
              <a:gd name="T61" fmla="*/ 180000 h 2168"/>
              <a:gd name="T62" fmla="*/ 39978 w 2651"/>
              <a:gd name="T63" fmla="*/ 80037 h 2168"/>
              <a:gd name="T64" fmla="*/ 39978 w 2651"/>
              <a:gd name="T65" fmla="*/ 0 h 2168"/>
              <a:gd name="T66" fmla="*/ 20072 w 2651"/>
              <a:gd name="T67" fmla="*/ 40018 h 2168"/>
              <a:gd name="T68" fmla="*/ 60050 w 2651"/>
              <a:gd name="T69" fmla="*/ 40018 h 2168"/>
              <a:gd name="T70" fmla="*/ 20072 w 2651"/>
              <a:gd name="T71" fmla="*/ 40018 h 2168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0" t="0" r="r" b="b"/>
            <a:pathLst>
              <a:path w="2651" h="2168">
                <a:moveTo>
                  <a:pt x="0" y="1926"/>
                </a:moveTo>
                <a:cubicBezTo>
                  <a:pt x="0" y="2059"/>
                  <a:pt x="108" y="2167"/>
                  <a:pt x="241" y="2167"/>
                </a:cubicBezTo>
                <a:cubicBezTo>
                  <a:pt x="374" y="2167"/>
                  <a:pt x="482" y="2059"/>
                  <a:pt x="482" y="1926"/>
                </a:cubicBezTo>
                <a:cubicBezTo>
                  <a:pt x="482" y="1793"/>
                  <a:pt x="374" y="1685"/>
                  <a:pt x="241" y="1685"/>
                </a:cubicBezTo>
                <a:cubicBezTo>
                  <a:pt x="108" y="1685"/>
                  <a:pt x="0" y="1793"/>
                  <a:pt x="0" y="1926"/>
                </a:cubicBezTo>
                <a:close/>
                <a:moveTo>
                  <a:pt x="121" y="1926"/>
                </a:moveTo>
                <a:cubicBezTo>
                  <a:pt x="121" y="1860"/>
                  <a:pt x="175" y="1806"/>
                  <a:pt x="241" y="1806"/>
                </a:cubicBezTo>
                <a:cubicBezTo>
                  <a:pt x="308" y="1806"/>
                  <a:pt x="362" y="1860"/>
                  <a:pt x="362" y="1926"/>
                </a:cubicBezTo>
                <a:cubicBezTo>
                  <a:pt x="362" y="1993"/>
                  <a:pt x="308" y="2047"/>
                  <a:pt x="241" y="2047"/>
                </a:cubicBezTo>
                <a:cubicBezTo>
                  <a:pt x="175" y="2047"/>
                  <a:pt x="121" y="1993"/>
                  <a:pt x="121" y="1926"/>
                </a:cubicBezTo>
                <a:close/>
                <a:moveTo>
                  <a:pt x="2409" y="482"/>
                </a:moveTo>
                <a:cubicBezTo>
                  <a:pt x="2542" y="482"/>
                  <a:pt x="2650" y="374"/>
                  <a:pt x="2650" y="241"/>
                </a:cubicBezTo>
                <a:cubicBezTo>
                  <a:pt x="2650" y="108"/>
                  <a:pt x="2542" y="0"/>
                  <a:pt x="2409" y="0"/>
                </a:cubicBezTo>
                <a:lnTo>
                  <a:pt x="964" y="0"/>
                </a:lnTo>
                <a:cubicBezTo>
                  <a:pt x="831" y="0"/>
                  <a:pt x="723" y="108"/>
                  <a:pt x="723" y="241"/>
                </a:cubicBezTo>
                <a:cubicBezTo>
                  <a:pt x="723" y="374"/>
                  <a:pt x="831" y="482"/>
                  <a:pt x="964" y="482"/>
                </a:cubicBezTo>
                <a:lnTo>
                  <a:pt x="2409" y="482"/>
                </a:lnTo>
                <a:close/>
                <a:moveTo>
                  <a:pt x="2409" y="120"/>
                </a:moveTo>
                <a:cubicBezTo>
                  <a:pt x="2475" y="120"/>
                  <a:pt x="2529" y="174"/>
                  <a:pt x="2529" y="241"/>
                </a:cubicBezTo>
                <a:cubicBezTo>
                  <a:pt x="2529" y="307"/>
                  <a:pt x="2475" y="361"/>
                  <a:pt x="2409" y="361"/>
                </a:cubicBezTo>
                <a:lnTo>
                  <a:pt x="964" y="361"/>
                </a:lnTo>
                <a:cubicBezTo>
                  <a:pt x="898" y="361"/>
                  <a:pt x="844" y="307"/>
                  <a:pt x="844" y="241"/>
                </a:cubicBezTo>
                <a:cubicBezTo>
                  <a:pt x="844" y="174"/>
                  <a:pt x="898" y="120"/>
                  <a:pt x="964" y="120"/>
                </a:cubicBezTo>
                <a:lnTo>
                  <a:pt x="2409" y="120"/>
                </a:lnTo>
                <a:close/>
                <a:moveTo>
                  <a:pt x="964" y="1685"/>
                </a:moveTo>
                <a:cubicBezTo>
                  <a:pt x="831" y="1685"/>
                  <a:pt x="723" y="1793"/>
                  <a:pt x="723" y="1926"/>
                </a:cubicBezTo>
                <a:cubicBezTo>
                  <a:pt x="723" y="2059"/>
                  <a:pt x="831" y="2167"/>
                  <a:pt x="964" y="2167"/>
                </a:cubicBezTo>
                <a:lnTo>
                  <a:pt x="2409" y="2167"/>
                </a:lnTo>
                <a:cubicBezTo>
                  <a:pt x="2542" y="2167"/>
                  <a:pt x="2650" y="2059"/>
                  <a:pt x="2650" y="1926"/>
                </a:cubicBezTo>
                <a:cubicBezTo>
                  <a:pt x="2650" y="1793"/>
                  <a:pt x="2542" y="1685"/>
                  <a:pt x="2409" y="1685"/>
                </a:cubicBezTo>
                <a:lnTo>
                  <a:pt x="964" y="1685"/>
                </a:lnTo>
                <a:close/>
                <a:moveTo>
                  <a:pt x="964" y="2047"/>
                </a:moveTo>
                <a:cubicBezTo>
                  <a:pt x="898" y="2047"/>
                  <a:pt x="844" y="1993"/>
                  <a:pt x="844" y="1926"/>
                </a:cubicBezTo>
                <a:cubicBezTo>
                  <a:pt x="844" y="1860"/>
                  <a:pt x="898" y="1806"/>
                  <a:pt x="964" y="1806"/>
                </a:cubicBezTo>
                <a:lnTo>
                  <a:pt x="2409" y="1806"/>
                </a:lnTo>
                <a:cubicBezTo>
                  <a:pt x="2475" y="1806"/>
                  <a:pt x="2529" y="1860"/>
                  <a:pt x="2529" y="1926"/>
                </a:cubicBezTo>
                <a:cubicBezTo>
                  <a:pt x="2529" y="1993"/>
                  <a:pt x="2475" y="2047"/>
                  <a:pt x="2409" y="2047"/>
                </a:cubicBezTo>
                <a:lnTo>
                  <a:pt x="964" y="2047"/>
                </a:lnTo>
                <a:close/>
                <a:moveTo>
                  <a:pt x="964" y="843"/>
                </a:moveTo>
                <a:cubicBezTo>
                  <a:pt x="831" y="843"/>
                  <a:pt x="723" y="951"/>
                  <a:pt x="723" y="1084"/>
                </a:cubicBezTo>
                <a:cubicBezTo>
                  <a:pt x="723" y="1216"/>
                  <a:pt x="831" y="1324"/>
                  <a:pt x="964" y="1324"/>
                </a:cubicBezTo>
                <a:lnTo>
                  <a:pt x="2409" y="1324"/>
                </a:lnTo>
                <a:cubicBezTo>
                  <a:pt x="2542" y="1324"/>
                  <a:pt x="2650" y="1216"/>
                  <a:pt x="2650" y="1084"/>
                </a:cubicBezTo>
                <a:cubicBezTo>
                  <a:pt x="2650" y="951"/>
                  <a:pt x="2542" y="843"/>
                  <a:pt x="2409" y="843"/>
                </a:cubicBezTo>
                <a:lnTo>
                  <a:pt x="964" y="843"/>
                </a:lnTo>
                <a:close/>
                <a:moveTo>
                  <a:pt x="964" y="1203"/>
                </a:moveTo>
                <a:cubicBezTo>
                  <a:pt x="898" y="1203"/>
                  <a:pt x="844" y="1149"/>
                  <a:pt x="844" y="1084"/>
                </a:cubicBezTo>
                <a:cubicBezTo>
                  <a:pt x="844" y="1017"/>
                  <a:pt x="898" y="963"/>
                  <a:pt x="964" y="963"/>
                </a:cubicBezTo>
                <a:lnTo>
                  <a:pt x="2409" y="963"/>
                </a:lnTo>
                <a:cubicBezTo>
                  <a:pt x="2475" y="963"/>
                  <a:pt x="2529" y="1017"/>
                  <a:pt x="2529" y="1084"/>
                </a:cubicBezTo>
                <a:cubicBezTo>
                  <a:pt x="2529" y="1149"/>
                  <a:pt x="2475" y="1203"/>
                  <a:pt x="2409" y="1203"/>
                </a:cubicBezTo>
                <a:lnTo>
                  <a:pt x="964" y="1203"/>
                </a:lnTo>
                <a:close/>
                <a:moveTo>
                  <a:pt x="0" y="1084"/>
                </a:moveTo>
                <a:cubicBezTo>
                  <a:pt x="0" y="1216"/>
                  <a:pt x="108" y="1324"/>
                  <a:pt x="241" y="1324"/>
                </a:cubicBezTo>
                <a:cubicBezTo>
                  <a:pt x="374" y="1324"/>
                  <a:pt x="482" y="1216"/>
                  <a:pt x="482" y="1084"/>
                </a:cubicBezTo>
                <a:cubicBezTo>
                  <a:pt x="482" y="951"/>
                  <a:pt x="374" y="843"/>
                  <a:pt x="241" y="843"/>
                </a:cubicBezTo>
                <a:cubicBezTo>
                  <a:pt x="108" y="843"/>
                  <a:pt x="0" y="951"/>
                  <a:pt x="0" y="1084"/>
                </a:cubicBezTo>
                <a:close/>
                <a:moveTo>
                  <a:pt x="121" y="1084"/>
                </a:moveTo>
                <a:cubicBezTo>
                  <a:pt x="121" y="1017"/>
                  <a:pt x="175" y="963"/>
                  <a:pt x="241" y="963"/>
                </a:cubicBezTo>
                <a:cubicBezTo>
                  <a:pt x="308" y="963"/>
                  <a:pt x="362" y="1017"/>
                  <a:pt x="362" y="1084"/>
                </a:cubicBezTo>
                <a:cubicBezTo>
                  <a:pt x="362" y="1149"/>
                  <a:pt x="308" y="1203"/>
                  <a:pt x="241" y="1203"/>
                </a:cubicBezTo>
                <a:cubicBezTo>
                  <a:pt x="175" y="1203"/>
                  <a:pt x="121" y="1149"/>
                  <a:pt x="121" y="1084"/>
                </a:cubicBezTo>
                <a:close/>
                <a:moveTo>
                  <a:pt x="0" y="241"/>
                </a:moveTo>
                <a:cubicBezTo>
                  <a:pt x="0" y="374"/>
                  <a:pt x="108" y="482"/>
                  <a:pt x="241" y="482"/>
                </a:cubicBezTo>
                <a:cubicBezTo>
                  <a:pt x="374" y="482"/>
                  <a:pt x="482" y="374"/>
                  <a:pt x="482" y="241"/>
                </a:cubicBezTo>
                <a:cubicBezTo>
                  <a:pt x="482" y="108"/>
                  <a:pt x="374" y="0"/>
                  <a:pt x="241" y="0"/>
                </a:cubicBezTo>
                <a:cubicBezTo>
                  <a:pt x="108" y="0"/>
                  <a:pt x="0" y="108"/>
                  <a:pt x="0" y="241"/>
                </a:cubicBezTo>
                <a:close/>
                <a:moveTo>
                  <a:pt x="121" y="241"/>
                </a:moveTo>
                <a:cubicBezTo>
                  <a:pt x="121" y="174"/>
                  <a:pt x="175" y="120"/>
                  <a:pt x="241" y="120"/>
                </a:cubicBezTo>
                <a:cubicBezTo>
                  <a:pt x="308" y="120"/>
                  <a:pt x="362" y="174"/>
                  <a:pt x="362" y="241"/>
                </a:cubicBezTo>
                <a:cubicBezTo>
                  <a:pt x="362" y="307"/>
                  <a:pt x="308" y="361"/>
                  <a:pt x="241" y="361"/>
                </a:cubicBezTo>
                <a:cubicBezTo>
                  <a:pt x="175" y="361"/>
                  <a:pt x="121" y="307"/>
                  <a:pt x="121" y="24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 sz="1635"/>
          </a:p>
        </p:txBody>
      </p:sp>
      <p:sp>
        <p:nvSpPr>
          <p:cNvPr id="36" name="椭圆 35"/>
          <p:cNvSpPr>
            <a:spLocks noChangeAspect="1"/>
          </p:cNvSpPr>
          <p:nvPr/>
        </p:nvSpPr>
        <p:spPr>
          <a:xfrm>
            <a:off x="7668248" y="1297921"/>
            <a:ext cx="504000" cy="504000"/>
          </a:xfrm>
          <a:prstGeom prst="ellipse">
            <a:avLst/>
          </a:prstGeom>
          <a:gradFill>
            <a:gsLst>
              <a:gs pos="0">
                <a:srgbClr val="88C369"/>
              </a:gs>
              <a:gs pos="100000">
                <a:srgbClr val="5E923D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7" name="Freeform 22"/>
          <p:cNvSpPr>
            <a:spLocks noChangeAspect="1" noChangeArrowheads="1"/>
          </p:cNvSpPr>
          <p:nvPr/>
        </p:nvSpPr>
        <p:spPr bwMode="auto">
          <a:xfrm>
            <a:off x="7803935" y="1445244"/>
            <a:ext cx="252000" cy="205602"/>
          </a:xfrm>
          <a:custGeom>
            <a:avLst/>
            <a:gdLst>
              <a:gd name="T0" fmla="*/ 39978 w 2651"/>
              <a:gd name="T1" fmla="*/ 359834 h 2168"/>
              <a:gd name="T2" fmla="*/ 39978 w 2651"/>
              <a:gd name="T3" fmla="*/ 279797 h 2168"/>
              <a:gd name="T4" fmla="*/ 20072 w 2651"/>
              <a:gd name="T5" fmla="*/ 319815 h 2168"/>
              <a:gd name="T6" fmla="*/ 60050 w 2651"/>
              <a:gd name="T7" fmla="*/ 319815 h 2168"/>
              <a:gd name="T8" fmla="*/ 20072 w 2651"/>
              <a:gd name="T9" fmla="*/ 319815 h 2168"/>
              <a:gd name="T10" fmla="*/ 439590 w 2651"/>
              <a:gd name="T11" fmla="*/ 40018 h 2168"/>
              <a:gd name="T12" fmla="*/ 159911 w 2651"/>
              <a:gd name="T13" fmla="*/ 0 h 2168"/>
              <a:gd name="T14" fmla="*/ 159911 w 2651"/>
              <a:gd name="T15" fmla="*/ 80037 h 2168"/>
              <a:gd name="T16" fmla="*/ 399612 w 2651"/>
              <a:gd name="T17" fmla="*/ 19926 h 2168"/>
              <a:gd name="T18" fmla="*/ 399612 w 2651"/>
              <a:gd name="T19" fmla="*/ 59945 h 2168"/>
              <a:gd name="T20" fmla="*/ 140005 w 2651"/>
              <a:gd name="T21" fmla="*/ 40018 h 2168"/>
              <a:gd name="T22" fmla="*/ 399612 w 2651"/>
              <a:gd name="T23" fmla="*/ 19926 h 2168"/>
              <a:gd name="T24" fmla="*/ 119933 w 2651"/>
              <a:gd name="T25" fmla="*/ 319815 h 2168"/>
              <a:gd name="T26" fmla="*/ 399612 w 2651"/>
              <a:gd name="T27" fmla="*/ 359834 h 2168"/>
              <a:gd name="T28" fmla="*/ 399612 w 2651"/>
              <a:gd name="T29" fmla="*/ 279797 h 2168"/>
              <a:gd name="T30" fmla="*/ 159911 w 2651"/>
              <a:gd name="T31" fmla="*/ 339908 h 2168"/>
              <a:gd name="T32" fmla="*/ 159911 w 2651"/>
              <a:gd name="T33" fmla="*/ 299889 h 2168"/>
              <a:gd name="T34" fmla="*/ 419518 w 2651"/>
              <a:gd name="T35" fmla="*/ 319815 h 2168"/>
              <a:gd name="T36" fmla="*/ 159911 w 2651"/>
              <a:gd name="T37" fmla="*/ 339908 h 2168"/>
              <a:gd name="T38" fmla="*/ 119933 w 2651"/>
              <a:gd name="T39" fmla="*/ 180000 h 2168"/>
              <a:gd name="T40" fmla="*/ 399612 w 2651"/>
              <a:gd name="T41" fmla="*/ 219852 h 2168"/>
              <a:gd name="T42" fmla="*/ 399612 w 2651"/>
              <a:gd name="T43" fmla="*/ 139982 h 2168"/>
              <a:gd name="T44" fmla="*/ 159911 w 2651"/>
              <a:gd name="T45" fmla="*/ 199760 h 2168"/>
              <a:gd name="T46" fmla="*/ 159911 w 2651"/>
              <a:gd name="T47" fmla="*/ 159908 h 2168"/>
              <a:gd name="T48" fmla="*/ 419518 w 2651"/>
              <a:gd name="T49" fmla="*/ 180000 h 2168"/>
              <a:gd name="T50" fmla="*/ 159911 w 2651"/>
              <a:gd name="T51" fmla="*/ 199760 h 2168"/>
              <a:gd name="T52" fmla="*/ 39978 w 2651"/>
              <a:gd name="T53" fmla="*/ 219852 h 2168"/>
              <a:gd name="T54" fmla="*/ 39978 w 2651"/>
              <a:gd name="T55" fmla="*/ 139982 h 2168"/>
              <a:gd name="T56" fmla="*/ 20072 w 2651"/>
              <a:gd name="T57" fmla="*/ 180000 h 2168"/>
              <a:gd name="T58" fmla="*/ 60050 w 2651"/>
              <a:gd name="T59" fmla="*/ 180000 h 2168"/>
              <a:gd name="T60" fmla="*/ 20072 w 2651"/>
              <a:gd name="T61" fmla="*/ 180000 h 2168"/>
              <a:gd name="T62" fmla="*/ 39978 w 2651"/>
              <a:gd name="T63" fmla="*/ 80037 h 2168"/>
              <a:gd name="T64" fmla="*/ 39978 w 2651"/>
              <a:gd name="T65" fmla="*/ 0 h 2168"/>
              <a:gd name="T66" fmla="*/ 20072 w 2651"/>
              <a:gd name="T67" fmla="*/ 40018 h 2168"/>
              <a:gd name="T68" fmla="*/ 60050 w 2651"/>
              <a:gd name="T69" fmla="*/ 40018 h 2168"/>
              <a:gd name="T70" fmla="*/ 20072 w 2651"/>
              <a:gd name="T71" fmla="*/ 40018 h 2168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0" t="0" r="r" b="b"/>
            <a:pathLst>
              <a:path w="2651" h="2168">
                <a:moveTo>
                  <a:pt x="0" y="1926"/>
                </a:moveTo>
                <a:cubicBezTo>
                  <a:pt x="0" y="2059"/>
                  <a:pt x="108" y="2167"/>
                  <a:pt x="241" y="2167"/>
                </a:cubicBezTo>
                <a:cubicBezTo>
                  <a:pt x="374" y="2167"/>
                  <a:pt x="482" y="2059"/>
                  <a:pt x="482" y="1926"/>
                </a:cubicBezTo>
                <a:cubicBezTo>
                  <a:pt x="482" y="1793"/>
                  <a:pt x="374" y="1685"/>
                  <a:pt x="241" y="1685"/>
                </a:cubicBezTo>
                <a:cubicBezTo>
                  <a:pt x="108" y="1685"/>
                  <a:pt x="0" y="1793"/>
                  <a:pt x="0" y="1926"/>
                </a:cubicBezTo>
                <a:close/>
                <a:moveTo>
                  <a:pt x="121" y="1926"/>
                </a:moveTo>
                <a:cubicBezTo>
                  <a:pt x="121" y="1860"/>
                  <a:pt x="175" y="1806"/>
                  <a:pt x="241" y="1806"/>
                </a:cubicBezTo>
                <a:cubicBezTo>
                  <a:pt x="308" y="1806"/>
                  <a:pt x="362" y="1860"/>
                  <a:pt x="362" y="1926"/>
                </a:cubicBezTo>
                <a:cubicBezTo>
                  <a:pt x="362" y="1993"/>
                  <a:pt x="308" y="2047"/>
                  <a:pt x="241" y="2047"/>
                </a:cubicBezTo>
                <a:cubicBezTo>
                  <a:pt x="175" y="2047"/>
                  <a:pt x="121" y="1993"/>
                  <a:pt x="121" y="1926"/>
                </a:cubicBezTo>
                <a:close/>
                <a:moveTo>
                  <a:pt x="2409" y="482"/>
                </a:moveTo>
                <a:cubicBezTo>
                  <a:pt x="2542" y="482"/>
                  <a:pt x="2650" y="374"/>
                  <a:pt x="2650" y="241"/>
                </a:cubicBezTo>
                <a:cubicBezTo>
                  <a:pt x="2650" y="108"/>
                  <a:pt x="2542" y="0"/>
                  <a:pt x="2409" y="0"/>
                </a:cubicBezTo>
                <a:lnTo>
                  <a:pt x="964" y="0"/>
                </a:lnTo>
                <a:cubicBezTo>
                  <a:pt x="831" y="0"/>
                  <a:pt x="723" y="108"/>
                  <a:pt x="723" y="241"/>
                </a:cubicBezTo>
                <a:cubicBezTo>
                  <a:pt x="723" y="374"/>
                  <a:pt x="831" y="482"/>
                  <a:pt x="964" y="482"/>
                </a:cubicBezTo>
                <a:lnTo>
                  <a:pt x="2409" y="482"/>
                </a:lnTo>
                <a:close/>
                <a:moveTo>
                  <a:pt x="2409" y="120"/>
                </a:moveTo>
                <a:cubicBezTo>
                  <a:pt x="2475" y="120"/>
                  <a:pt x="2529" y="174"/>
                  <a:pt x="2529" y="241"/>
                </a:cubicBezTo>
                <a:cubicBezTo>
                  <a:pt x="2529" y="307"/>
                  <a:pt x="2475" y="361"/>
                  <a:pt x="2409" y="361"/>
                </a:cubicBezTo>
                <a:lnTo>
                  <a:pt x="964" y="361"/>
                </a:lnTo>
                <a:cubicBezTo>
                  <a:pt x="898" y="361"/>
                  <a:pt x="844" y="307"/>
                  <a:pt x="844" y="241"/>
                </a:cubicBezTo>
                <a:cubicBezTo>
                  <a:pt x="844" y="174"/>
                  <a:pt x="898" y="120"/>
                  <a:pt x="964" y="120"/>
                </a:cubicBezTo>
                <a:lnTo>
                  <a:pt x="2409" y="120"/>
                </a:lnTo>
                <a:close/>
                <a:moveTo>
                  <a:pt x="964" y="1685"/>
                </a:moveTo>
                <a:cubicBezTo>
                  <a:pt x="831" y="1685"/>
                  <a:pt x="723" y="1793"/>
                  <a:pt x="723" y="1926"/>
                </a:cubicBezTo>
                <a:cubicBezTo>
                  <a:pt x="723" y="2059"/>
                  <a:pt x="831" y="2167"/>
                  <a:pt x="964" y="2167"/>
                </a:cubicBezTo>
                <a:lnTo>
                  <a:pt x="2409" y="2167"/>
                </a:lnTo>
                <a:cubicBezTo>
                  <a:pt x="2542" y="2167"/>
                  <a:pt x="2650" y="2059"/>
                  <a:pt x="2650" y="1926"/>
                </a:cubicBezTo>
                <a:cubicBezTo>
                  <a:pt x="2650" y="1793"/>
                  <a:pt x="2542" y="1685"/>
                  <a:pt x="2409" y="1685"/>
                </a:cubicBezTo>
                <a:lnTo>
                  <a:pt x="964" y="1685"/>
                </a:lnTo>
                <a:close/>
                <a:moveTo>
                  <a:pt x="964" y="2047"/>
                </a:moveTo>
                <a:cubicBezTo>
                  <a:pt x="898" y="2047"/>
                  <a:pt x="844" y="1993"/>
                  <a:pt x="844" y="1926"/>
                </a:cubicBezTo>
                <a:cubicBezTo>
                  <a:pt x="844" y="1860"/>
                  <a:pt x="898" y="1806"/>
                  <a:pt x="964" y="1806"/>
                </a:cubicBezTo>
                <a:lnTo>
                  <a:pt x="2409" y="1806"/>
                </a:lnTo>
                <a:cubicBezTo>
                  <a:pt x="2475" y="1806"/>
                  <a:pt x="2529" y="1860"/>
                  <a:pt x="2529" y="1926"/>
                </a:cubicBezTo>
                <a:cubicBezTo>
                  <a:pt x="2529" y="1993"/>
                  <a:pt x="2475" y="2047"/>
                  <a:pt x="2409" y="2047"/>
                </a:cubicBezTo>
                <a:lnTo>
                  <a:pt x="964" y="2047"/>
                </a:lnTo>
                <a:close/>
                <a:moveTo>
                  <a:pt x="964" y="843"/>
                </a:moveTo>
                <a:cubicBezTo>
                  <a:pt x="831" y="843"/>
                  <a:pt x="723" y="951"/>
                  <a:pt x="723" y="1084"/>
                </a:cubicBezTo>
                <a:cubicBezTo>
                  <a:pt x="723" y="1216"/>
                  <a:pt x="831" y="1324"/>
                  <a:pt x="964" y="1324"/>
                </a:cubicBezTo>
                <a:lnTo>
                  <a:pt x="2409" y="1324"/>
                </a:lnTo>
                <a:cubicBezTo>
                  <a:pt x="2542" y="1324"/>
                  <a:pt x="2650" y="1216"/>
                  <a:pt x="2650" y="1084"/>
                </a:cubicBezTo>
                <a:cubicBezTo>
                  <a:pt x="2650" y="951"/>
                  <a:pt x="2542" y="843"/>
                  <a:pt x="2409" y="843"/>
                </a:cubicBezTo>
                <a:lnTo>
                  <a:pt x="964" y="843"/>
                </a:lnTo>
                <a:close/>
                <a:moveTo>
                  <a:pt x="964" y="1203"/>
                </a:moveTo>
                <a:cubicBezTo>
                  <a:pt x="898" y="1203"/>
                  <a:pt x="844" y="1149"/>
                  <a:pt x="844" y="1084"/>
                </a:cubicBezTo>
                <a:cubicBezTo>
                  <a:pt x="844" y="1017"/>
                  <a:pt x="898" y="963"/>
                  <a:pt x="964" y="963"/>
                </a:cubicBezTo>
                <a:lnTo>
                  <a:pt x="2409" y="963"/>
                </a:lnTo>
                <a:cubicBezTo>
                  <a:pt x="2475" y="963"/>
                  <a:pt x="2529" y="1017"/>
                  <a:pt x="2529" y="1084"/>
                </a:cubicBezTo>
                <a:cubicBezTo>
                  <a:pt x="2529" y="1149"/>
                  <a:pt x="2475" y="1203"/>
                  <a:pt x="2409" y="1203"/>
                </a:cubicBezTo>
                <a:lnTo>
                  <a:pt x="964" y="1203"/>
                </a:lnTo>
                <a:close/>
                <a:moveTo>
                  <a:pt x="0" y="1084"/>
                </a:moveTo>
                <a:cubicBezTo>
                  <a:pt x="0" y="1216"/>
                  <a:pt x="108" y="1324"/>
                  <a:pt x="241" y="1324"/>
                </a:cubicBezTo>
                <a:cubicBezTo>
                  <a:pt x="374" y="1324"/>
                  <a:pt x="482" y="1216"/>
                  <a:pt x="482" y="1084"/>
                </a:cubicBezTo>
                <a:cubicBezTo>
                  <a:pt x="482" y="951"/>
                  <a:pt x="374" y="843"/>
                  <a:pt x="241" y="843"/>
                </a:cubicBezTo>
                <a:cubicBezTo>
                  <a:pt x="108" y="843"/>
                  <a:pt x="0" y="951"/>
                  <a:pt x="0" y="1084"/>
                </a:cubicBezTo>
                <a:close/>
                <a:moveTo>
                  <a:pt x="121" y="1084"/>
                </a:moveTo>
                <a:cubicBezTo>
                  <a:pt x="121" y="1017"/>
                  <a:pt x="175" y="963"/>
                  <a:pt x="241" y="963"/>
                </a:cubicBezTo>
                <a:cubicBezTo>
                  <a:pt x="308" y="963"/>
                  <a:pt x="362" y="1017"/>
                  <a:pt x="362" y="1084"/>
                </a:cubicBezTo>
                <a:cubicBezTo>
                  <a:pt x="362" y="1149"/>
                  <a:pt x="308" y="1203"/>
                  <a:pt x="241" y="1203"/>
                </a:cubicBezTo>
                <a:cubicBezTo>
                  <a:pt x="175" y="1203"/>
                  <a:pt x="121" y="1149"/>
                  <a:pt x="121" y="1084"/>
                </a:cubicBezTo>
                <a:close/>
                <a:moveTo>
                  <a:pt x="0" y="241"/>
                </a:moveTo>
                <a:cubicBezTo>
                  <a:pt x="0" y="374"/>
                  <a:pt x="108" y="482"/>
                  <a:pt x="241" y="482"/>
                </a:cubicBezTo>
                <a:cubicBezTo>
                  <a:pt x="374" y="482"/>
                  <a:pt x="482" y="374"/>
                  <a:pt x="482" y="241"/>
                </a:cubicBezTo>
                <a:cubicBezTo>
                  <a:pt x="482" y="108"/>
                  <a:pt x="374" y="0"/>
                  <a:pt x="241" y="0"/>
                </a:cubicBezTo>
                <a:cubicBezTo>
                  <a:pt x="108" y="0"/>
                  <a:pt x="0" y="108"/>
                  <a:pt x="0" y="241"/>
                </a:cubicBezTo>
                <a:close/>
                <a:moveTo>
                  <a:pt x="121" y="241"/>
                </a:moveTo>
                <a:cubicBezTo>
                  <a:pt x="121" y="174"/>
                  <a:pt x="175" y="120"/>
                  <a:pt x="241" y="120"/>
                </a:cubicBezTo>
                <a:cubicBezTo>
                  <a:pt x="308" y="120"/>
                  <a:pt x="362" y="174"/>
                  <a:pt x="362" y="241"/>
                </a:cubicBezTo>
                <a:cubicBezTo>
                  <a:pt x="362" y="307"/>
                  <a:pt x="308" y="361"/>
                  <a:pt x="241" y="361"/>
                </a:cubicBezTo>
                <a:cubicBezTo>
                  <a:pt x="175" y="361"/>
                  <a:pt x="121" y="307"/>
                  <a:pt x="121" y="24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 sz="1635"/>
          </a:p>
        </p:txBody>
      </p:sp>
      <p:sp>
        <p:nvSpPr>
          <p:cNvPr id="38" name="椭圆 37"/>
          <p:cNvSpPr>
            <a:spLocks noChangeAspect="1"/>
          </p:cNvSpPr>
          <p:nvPr/>
        </p:nvSpPr>
        <p:spPr>
          <a:xfrm>
            <a:off x="8206997" y="2285118"/>
            <a:ext cx="504000" cy="504000"/>
          </a:xfrm>
          <a:prstGeom prst="ellipse">
            <a:avLst/>
          </a:prstGeom>
          <a:gradFill>
            <a:gsLst>
              <a:gs pos="0">
                <a:srgbClr val="88C369"/>
              </a:gs>
              <a:gs pos="100000">
                <a:srgbClr val="5E923D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9" name="Freeform 22"/>
          <p:cNvSpPr>
            <a:spLocks noChangeAspect="1" noChangeArrowheads="1"/>
          </p:cNvSpPr>
          <p:nvPr/>
        </p:nvSpPr>
        <p:spPr bwMode="auto">
          <a:xfrm>
            <a:off x="8342684" y="2432441"/>
            <a:ext cx="252000" cy="205602"/>
          </a:xfrm>
          <a:custGeom>
            <a:avLst/>
            <a:gdLst>
              <a:gd name="T0" fmla="*/ 39978 w 2651"/>
              <a:gd name="T1" fmla="*/ 359834 h 2168"/>
              <a:gd name="T2" fmla="*/ 39978 w 2651"/>
              <a:gd name="T3" fmla="*/ 279797 h 2168"/>
              <a:gd name="T4" fmla="*/ 20072 w 2651"/>
              <a:gd name="T5" fmla="*/ 319815 h 2168"/>
              <a:gd name="T6" fmla="*/ 60050 w 2651"/>
              <a:gd name="T7" fmla="*/ 319815 h 2168"/>
              <a:gd name="T8" fmla="*/ 20072 w 2651"/>
              <a:gd name="T9" fmla="*/ 319815 h 2168"/>
              <a:gd name="T10" fmla="*/ 439590 w 2651"/>
              <a:gd name="T11" fmla="*/ 40018 h 2168"/>
              <a:gd name="T12" fmla="*/ 159911 w 2651"/>
              <a:gd name="T13" fmla="*/ 0 h 2168"/>
              <a:gd name="T14" fmla="*/ 159911 w 2651"/>
              <a:gd name="T15" fmla="*/ 80037 h 2168"/>
              <a:gd name="T16" fmla="*/ 399612 w 2651"/>
              <a:gd name="T17" fmla="*/ 19926 h 2168"/>
              <a:gd name="T18" fmla="*/ 399612 w 2651"/>
              <a:gd name="T19" fmla="*/ 59945 h 2168"/>
              <a:gd name="T20" fmla="*/ 140005 w 2651"/>
              <a:gd name="T21" fmla="*/ 40018 h 2168"/>
              <a:gd name="T22" fmla="*/ 399612 w 2651"/>
              <a:gd name="T23" fmla="*/ 19926 h 2168"/>
              <a:gd name="T24" fmla="*/ 119933 w 2651"/>
              <a:gd name="T25" fmla="*/ 319815 h 2168"/>
              <a:gd name="T26" fmla="*/ 399612 w 2651"/>
              <a:gd name="T27" fmla="*/ 359834 h 2168"/>
              <a:gd name="T28" fmla="*/ 399612 w 2651"/>
              <a:gd name="T29" fmla="*/ 279797 h 2168"/>
              <a:gd name="T30" fmla="*/ 159911 w 2651"/>
              <a:gd name="T31" fmla="*/ 339908 h 2168"/>
              <a:gd name="T32" fmla="*/ 159911 w 2651"/>
              <a:gd name="T33" fmla="*/ 299889 h 2168"/>
              <a:gd name="T34" fmla="*/ 419518 w 2651"/>
              <a:gd name="T35" fmla="*/ 319815 h 2168"/>
              <a:gd name="T36" fmla="*/ 159911 w 2651"/>
              <a:gd name="T37" fmla="*/ 339908 h 2168"/>
              <a:gd name="T38" fmla="*/ 119933 w 2651"/>
              <a:gd name="T39" fmla="*/ 180000 h 2168"/>
              <a:gd name="T40" fmla="*/ 399612 w 2651"/>
              <a:gd name="T41" fmla="*/ 219852 h 2168"/>
              <a:gd name="T42" fmla="*/ 399612 w 2651"/>
              <a:gd name="T43" fmla="*/ 139982 h 2168"/>
              <a:gd name="T44" fmla="*/ 159911 w 2651"/>
              <a:gd name="T45" fmla="*/ 199760 h 2168"/>
              <a:gd name="T46" fmla="*/ 159911 w 2651"/>
              <a:gd name="T47" fmla="*/ 159908 h 2168"/>
              <a:gd name="T48" fmla="*/ 419518 w 2651"/>
              <a:gd name="T49" fmla="*/ 180000 h 2168"/>
              <a:gd name="T50" fmla="*/ 159911 w 2651"/>
              <a:gd name="T51" fmla="*/ 199760 h 2168"/>
              <a:gd name="T52" fmla="*/ 39978 w 2651"/>
              <a:gd name="T53" fmla="*/ 219852 h 2168"/>
              <a:gd name="T54" fmla="*/ 39978 w 2651"/>
              <a:gd name="T55" fmla="*/ 139982 h 2168"/>
              <a:gd name="T56" fmla="*/ 20072 w 2651"/>
              <a:gd name="T57" fmla="*/ 180000 h 2168"/>
              <a:gd name="T58" fmla="*/ 60050 w 2651"/>
              <a:gd name="T59" fmla="*/ 180000 h 2168"/>
              <a:gd name="T60" fmla="*/ 20072 w 2651"/>
              <a:gd name="T61" fmla="*/ 180000 h 2168"/>
              <a:gd name="T62" fmla="*/ 39978 w 2651"/>
              <a:gd name="T63" fmla="*/ 80037 h 2168"/>
              <a:gd name="T64" fmla="*/ 39978 w 2651"/>
              <a:gd name="T65" fmla="*/ 0 h 2168"/>
              <a:gd name="T66" fmla="*/ 20072 w 2651"/>
              <a:gd name="T67" fmla="*/ 40018 h 2168"/>
              <a:gd name="T68" fmla="*/ 60050 w 2651"/>
              <a:gd name="T69" fmla="*/ 40018 h 2168"/>
              <a:gd name="T70" fmla="*/ 20072 w 2651"/>
              <a:gd name="T71" fmla="*/ 40018 h 2168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0" t="0" r="r" b="b"/>
            <a:pathLst>
              <a:path w="2651" h="2168">
                <a:moveTo>
                  <a:pt x="0" y="1926"/>
                </a:moveTo>
                <a:cubicBezTo>
                  <a:pt x="0" y="2059"/>
                  <a:pt x="108" y="2167"/>
                  <a:pt x="241" y="2167"/>
                </a:cubicBezTo>
                <a:cubicBezTo>
                  <a:pt x="374" y="2167"/>
                  <a:pt x="482" y="2059"/>
                  <a:pt x="482" y="1926"/>
                </a:cubicBezTo>
                <a:cubicBezTo>
                  <a:pt x="482" y="1793"/>
                  <a:pt x="374" y="1685"/>
                  <a:pt x="241" y="1685"/>
                </a:cubicBezTo>
                <a:cubicBezTo>
                  <a:pt x="108" y="1685"/>
                  <a:pt x="0" y="1793"/>
                  <a:pt x="0" y="1926"/>
                </a:cubicBezTo>
                <a:close/>
                <a:moveTo>
                  <a:pt x="121" y="1926"/>
                </a:moveTo>
                <a:cubicBezTo>
                  <a:pt x="121" y="1860"/>
                  <a:pt x="175" y="1806"/>
                  <a:pt x="241" y="1806"/>
                </a:cubicBezTo>
                <a:cubicBezTo>
                  <a:pt x="308" y="1806"/>
                  <a:pt x="362" y="1860"/>
                  <a:pt x="362" y="1926"/>
                </a:cubicBezTo>
                <a:cubicBezTo>
                  <a:pt x="362" y="1993"/>
                  <a:pt x="308" y="2047"/>
                  <a:pt x="241" y="2047"/>
                </a:cubicBezTo>
                <a:cubicBezTo>
                  <a:pt x="175" y="2047"/>
                  <a:pt x="121" y="1993"/>
                  <a:pt x="121" y="1926"/>
                </a:cubicBezTo>
                <a:close/>
                <a:moveTo>
                  <a:pt x="2409" y="482"/>
                </a:moveTo>
                <a:cubicBezTo>
                  <a:pt x="2542" y="482"/>
                  <a:pt x="2650" y="374"/>
                  <a:pt x="2650" y="241"/>
                </a:cubicBezTo>
                <a:cubicBezTo>
                  <a:pt x="2650" y="108"/>
                  <a:pt x="2542" y="0"/>
                  <a:pt x="2409" y="0"/>
                </a:cubicBezTo>
                <a:lnTo>
                  <a:pt x="964" y="0"/>
                </a:lnTo>
                <a:cubicBezTo>
                  <a:pt x="831" y="0"/>
                  <a:pt x="723" y="108"/>
                  <a:pt x="723" y="241"/>
                </a:cubicBezTo>
                <a:cubicBezTo>
                  <a:pt x="723" y="374"/>
                  <a:pt x="831" y="482"/>
                  <a:pt x="964" y="482"/>
                </a:cubicBezTo>
                <a:lnTo>
                  <a:pt x="2409" y="482"/>
                </a:lnTo>
                <a:close/>
                <a:moveTo>
                  <a:pt x="2409" y="120"/>
                </a:moveTo>
                <a:cubicBezTo>
                  <a:pt x="2475" y="120"/>
                  <a:pt x="2529" y="174"/>
                  <a:pt x="2529" y="241"/>
                </a:cubicBezTo>
                <a:cubicBezTo>
                  <a:pt x="2529" y="307"/>
                  <a:pt x="2475" y="361"/>
                  <a:pt x="2409" y="361"/>
                </a:cubicBezTo>
                <a:lnTo>
                  <a:pt x="964" y="361"/>
                </a:lnTo>
                <a:cubicBezTo>
                  <a:pt x="898" y="361"/>
                  <a:pt x="844" y="307"/>
                  <a:pt x="844" y="241"/>
                </a:cubicBezTo>
                <a:cubicBezTo>
                  <a:pt x="844" y="174"/>
                  <a:pt x="898" y="120"/>
                  <a:pt x="964" y="120"/>
                </a:cubicBezTo>
                <a:lnTo>
                  <a:pt x="2409" y="120"/>
                </a:lnTo>
                <a:close/>
                <a:moveTo>
                  <a:pt x="964" y="1685"/>
                </a:moveTo>
                <a:cubicBezTo>
                  <a:pt x="831" y="1685"/>
                  <a:pt x="723" y="1793"/>
                  <a:pt x="723" y="1926"/>
                </a:cubicBezTo>
                <a:cubicBezTo>
                  <a:pt x="723" y="2059"/>
                  <a:pt x="831" y="2167"/>
                  <a:pt x="964" y="2167"/>
                </a:cubicBezTo>
                <a:lnTo>
                  <a:pt x="2409" y="2167"/>
                </a:lnTo>
                <a:cubicBezTo>
                  <a:pt x="2542" y="2167"/>
                  <a:pt x="2650" y="2059"/>
                  <a:pt x="2650" y="1926"/>
                </a:cubicBezTo>
                <a:cubicBezTo>
                  <a:pt x="2650" y="1793"/>
                  <a:pt x="2542" y="1685"/>
                  <a:pt x="2409" y="1685"/>
                </a:cubicBezTo>
                <a:lnTo>
                  <a:pt x="964" y="1685"/>
                </a:lnTo>
                <a:close/>
                <a:moveTo>
                  <a:pt x="964" y="2047"/>
                </a:moveTo>
                <a:cubicBezTo>
                  <a:pt x="898" y="2047"/>
                  <a:pt x="844" y="1993"/>
                  <a:pt x="844" y="1926"/>
                </a:cubicBezTo>
                <a:cubicBezTo>
                  <a:pt x="844" y="1860"/>
                  <a:pt x="898" y="1806"/>
                  <a:pt x="964" y="1806"/>
                </a:cubicBezTo>
                <a:lnTo>
                  <a:pt x="2409" y="1806"/>
                </a:lnTo>
                <a:cubicBezTo>
                  <a:pt x="2475" y="1806"/>
                  <a:pt x="2529" y="1860"/>
                  <a:pt x="2529" y="1926"/>
                </a:cubicBezTo>
                <a:cubicBezTo>
                  <a:pt x="2529" y="1993"/>
                  <a:pt x="2475" y="2047"/>
                  <a:pt x="2409" y="2047"/>
                </a:cubicBezTo>
                <a:lnTo>
                  <a:pt x="964" y="2047"/>
                </a:lnTo>
                <a:close/>
                <a:moveTo>
                  <a:pt x="964" y="843"/>
                </a:moveTo>
                <a:cubicBezTo>
                  <a:pt x="831" y="843"/>
                  <a:pt x="723" y="951"/>
                  <a:pt x="723" y="1084"/>
                </a:cubicBezTo>
                <a:cubicBezTo>
                  <a:pt x="723" y="1216"/>
                  <a:pt x="831" y="1324"/>
                  <a:pt x="964" y="1324"/>
                </a:cubicBezTo>
                <a:lnTo>
                  <a:pt x="2409" y="1324"/>
                </a:lnTo>
                <a:cubicBezTo>
                  <a:pt x="2542" y="1324"/>
                  <a:pt x="2650" y="1216"/>
                  <a:pt x="2650" y="1084"/>
                </a:cubicBezTo>
                <a:cubicBezTo>
                  <a:pt x="2650" y="951"/>
                  <a:pt x="2542" y="843"/>
                  <a:pt x="2409" y="843"/>
                </a:cubicBezTo>
                <a:lnTo>
                  <a:pt x="964" y="843"/>
                </a:lnTo>
                <a:close/>
                <a:moveTo>
                  <a:pt x="964" y="1203"/>
                </a:moveTo>
                <a:cubicBezTo>
                  <a:pt x="898" y="1203"/>
                  <a:pt x="844" y="1149"/>
                  <a:pt x="844" y="1084"/>
                </a:cubicBezTo>
                <a:cubicBezTo>
                  <a:pt x="844" y="1017"/>
                  <a:pt x="898" y="963"/>
                  <a:pt x="964" y="963"/>
                </a:cubicBezTo>
                <a:lnTo>
                  <a:pt x="2409" y="963"/>
                </a:lnTo>
                <a:cubicBezTo>
                  <a:pt x="2475" y="963"/>
                  <a:pt x="2529" y="1017"/>
                  <a:pt x="2529" y="1084"/>
                </a:cubicBezTo>
                <a:cubicBezTo>
                  <a:pt x="2529" y="1149"/>
                  <a:pt x="2475" y="1203"/>
                  <a:pt x="2409" y="1203"/>
                </a:cubicBezTo>
                <a:lnTo>
                  <a:pt x="964" y="1203"/>
                </a:lnTo>
                <a:close/>
                <a:moveTo>
                  <a:pt x="0" y="1084"/>
                </a:moveTo>
                <a:cubicBezTo>
                  <a:pt x="0" y="1216"/>
                  <a:pt x="108" y="1324"/>
                  <a:pt x="241" y="1324"/>
                </a:cubicBezTo>
                <a:cubicBezTo>
                  <a:pt x="374" y="1324"/>
                  <a:pt x="482" y="1216"/>
                  <a:pt x="482" y="1084"/>
                </a:cubicBezTo>
                <a:cubicBezTo>
                  <a:pt x="482" y="951"/>
                  <a:pt x="374" y="843"/>
                  <a:pt x="241" y="843"/>
                </a:cubicBezTo>
                <a:cubicBezTo>
                  <a:pt x="108" y="843"/>
                  <a:pt x="0" y="951"/>
                  <a:pt x="0" y="1084"/>
                </a:cubicBezTo>
                <a:close/>
                <a:moveTo>
                  <a:pt x="121" y="1084"/>
                </a:moveTo>
                <a:cubicBezTo>
                  <a:pt x="121" y="1017"/>
                  <a:pt x="175" y="963"/>
                  <a:pt x="241" y="963"/>
                </a:cubicBezTo>
                <a:cubicBezTo>
                  <a:pt x="308" y="963"/>
                  <a:pt x="362" y="1017"/>
                  <a:pt x="362" y="1084"/>
                </a:cubicBezTo>
                <a:cubicBezTo>
                  <a:pt x="362" y="1149"/>
                  <a:pt x="308" y="1203"/>
                  <a:pt x="241" y="1203"/>
                </a:cubicBezTo>
                <a:cubicBezTo>
                  <a:pt x="175" y="1203"/>
                  <a:pt x="121" y="1149"/>
                  <a:pt x="121" y="1084"/>
                </a:cubicBezTo>
                <a:close/>
                <a:moveTo>
                  <a:pt x="0" y="241"/>
                </a:moveTo>
                <a:cubicBezTo>
                  <a:pt x="0" y="374"/>
                  <a:pt x="108" y="482"/>
                  <a:pt x="241" y="482"/>
                </a:cubicBezTo>
                <a:cubicBezTo>
                  <a:pt x="374" y="482"/>
                  <a:pt x="482" y="374"/>
                  <a:pt x="482" y="241"/>
                </a:cubicBezTo>
                <a:cubicBezTo>
                  <a:pt x="482" y="108"/>
                  <a:pt x="374" y="0"/>
                  <a:pt x="241" y="0"/>
                </a:cubicBezTo>
                <a:cubicBezTo>
                  <a:pt x="108" y="0"/>
                  <a:pt x="0" y="108"/>
                  <a:pt x="0" y="241"/>
                </a:cubicBezTo>
                <a:close/>
                <a:moveTo>
                  <a:pt x="121" y="241"/>
                </a:moveTo>
                <a:cubicBezTo>
                  <a:pt x="121" y="174"/>
                  <a:pt x="175" y="120"/>
                  <a:pt x="241" y="120"/>
                </a:cubicBezTo>
                <a:cubicBezTo>
                  <a:pt x="308" y="120"/>
                  <a:pt x="362" y="174"/>
                  <a:pt x="362" y="241"/>
                </a:cubicBezTo>
                <a:cubicBezTo>
                  <a:pt x="362" y="307"/>
                  <a:pt x="308" y="361"/>
                  <a:pt x="241" y="361"/>
                </a:cubicBezTo>
                <a:cubicBezTo>
                  <a:pt x="175" y="361"/>
                  <a:pt x="121" y="307"/>
                  <a:pt x="121" y="24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 sz="1635"/>
          </a:p>
        </p:txBody>
      </p:sp>
      <p:sp>
        <p:nvSpPr>
          <p:cNvPr id="40" name="椭圆 39"/>
          <p:cNvSpPr>
            <a:spLocks noChangeAspect="1"/>
          </p:cNvSpPr>
          <p:nvPr/>
        </p:nvSpPr>
        <p:spPr>
          <a:xfrm>
            <a:off x="7803935" y="3247580"/>
            <a:ext cx="504000" cy="504000"/>
          </a:xfrm>
          <a:prstGeom prst="ellipse">
            <a:avLst/>
          </a:prstGeom>
          <a:gradFill>
            <a:gsLst>
              <a:gs pos="0">
                <a:srgbClr val="88C369"/>
              </a:gs>
              <a:gs pos="100000">
                <a:srgbClr val="5E923D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1" name="Freeform 22"/>
          <p:cNvSpPr>
            <a:spLocks noChangeAspect="1" noChangeArrowheads="1"/>
          </p:cNvSpPr>
          <p:nvPr/>
        </p:nvSpPr>
        <p:spPr bwMode="auto">
          <a:xfrm>
            <a:off x="7939622" y="3394903"/>
            <a:ext cx="252000" cy="205602"/>
          </a:xfrm>
          <a:custGeom>
            <a:avLst/>
            <a:gdLst>
              <a:gd name="T0" fmla="*/ 39978 w 2651"/>
              <a:gd name="T1" fmla="*/ 359834 h 2168"/>
              <a:gd name="T2" fmla="*/ 39978 w 2651"/>
              <a:gd name="T3" fmla="*/ 279797 h 2168"/>
              <a:gd name="T4" fmla="*/ 20072 w 2651"/>
              <a:gd name="T5" fmla="*/ 319815 h 2168"/>
              <a:gd name="T6" fmla="*/ 60050 w 2651"/>
              <a:gd name="T7" fmla="*/ 319815 h 2168"/>
              <a:gd name="T8" fmla="*/ 20072 w 2651"/>
              <a:gd name="T9" fmla="*/ 319815 h 2168"/>
              <a:gd name="T10" fmla="*/ 439590 w 2651"/>
              <a:gd name="T11" fmla="*/ 40018 h 2168"/>
              <a:gd name="T12" fmla="*/ 159911 w 2651"/>
              <a:gd name="T13" fmla="*/ 0 h 2168"/>
              <a:gd name="T14" fmla="*/ 159911 w 2651"/>
              <a:gd name="T15" fmla="*/ 80037 h 2168"/>
              <a:gd name="T16" fmla="*/ 399612 w 2651"/>
              <a:gd name="T17" fmla="*/ 19926 h 2168"/>
              <a:gd name="T18" fmla="*/ 399612 w 2651"/>
              <a:gd name="T19" fmla="*/ 59945 h 2168"/>
              <a:gd name="T20" fmla="*/ 140005 w 2651"/>
              <a:gd name="T21" fmla="*/ 40018 h 2168"/>
              <a:gd name="T22" fmla="*/ 399612 w 2651"/>
              <a:gd name="T23" fmla="*/ 19926 h 2168"/>
              <a:gd name="T24" fmla="*/ 119933 w 2651"/>
              <a:gd name="T25" fmla="*/ 319815 h 2168"/>
              <a:gd name="T26" fmla="*/ 399612 w 2651"/>
              <a:gd name="T27" fmla="*/ 359834 h 2168"/>
              <a:gd name="T28" fmla="*/ 399612 w 2651"/>
              <a:gd name="T29" fmla="*/ 279797 h 2168"/>
              <a:gd name="T30" fmla="*/ 159911 w 2651"/>
              <a:gd name="T31" fmla="*/ 339908 h 2168"/>
              <a:gd name="T32" fmla="*/ 159911 w 2651"/>
              <a:gd name="T33" fmla="*/ 299889 h 2168"/>
              <a:gd name="T34" fmla="*/ 419518 w 2651"/>
              <a:gd name="T35" fmla="*/ 319815 h 2168"/>
              <a:gd name="T36" fmla="*/ 159911 w 2651"/>
              <a:gd name="T37" fmla="*/ 339908 h 2168"/>
              <a:gd name="T38" fmla="*/ 119933 w 2651"/>
              <a:gd name="T39" fmla="*/ 180000 h 2168"/>
              <a:gd name="T40" fmla="*/ 399612 w 2651"/>
              <a:gd name="T41" fmla="*/ 219852 h 2168"/>
              <a:gd name="T42" fmla="*/ 399612 w 2651"/>
              <a:gd name="T43" fmla="*/ 139982 h 2168"/>
              <a:gd name="T44" fmla="*/ 159911 w 2651"/>
              <a:gd name="T45" fmla="*/ 199760 h 2168"/>
              <a:gd name="T46" fmla="*/ 159911 w 2651"/>
              <a:gd name="T47" fmla="*/ 159908 h 2168"/>
              <a:gd name="T48" fmla="*/ 419518 w 2651"/>
              <a:gd name="T49" fmla="*/ 180000 h 2168"/>
              <a:gd name="T50" fmla="*/ 159911 w 2651"/>
              <a:gd name="T51" fmla="*/ 199760 h 2168"/>
              <a:gd name="T52" fmla="*/ 39978 w 2651"/>
              <a:gd name="T53" fmla="*/ 219852 h 2168"/>
              <a:gd name="T54" fmla="*/ 39978 w 2651"/>
              <a:gd name="T55" fmla="*/ 139982 h 2168"/>
              <a:gd name="T56" fmla="*/ 20072 w 2651"/>
              <a:gd name="T57" fmla="*/ 180000 h 2168"/>
              <a:gd name="T58" fmla="*/ 60050 w 2651"/>
              <a:gd name="T59" fmla="*/ 180000 h 2168"/>
              <a:gd name="T60" fmla="*/ 20072 w 2651"/>
              <a:gd name="T61" fmla="*/ 180000 h 2168"/>
              <a:gd name="T62" fmla="*/ 39978 w 2651"/>
              <a:gd name="T63" fmla="*/ 80037 h 2168"/>
              <a:gd name="T64" fmla="*/ 39978 w 2651"/>
              <a:gd name="T65" fmla="*/ 0 h 2168"/>
              <a:gd name="T66" fmla="*/ 20072 w 2651"/>
              <a:gd name="T67" fmla="*/ 40018 h 2168"/>
              <a:gd name="T68" fmla="*/ 60050 w 2651"/>
              <a:gd name="T69" fmla="*/ 40018 h 2168"/>
              <a:gd name="T70" fmla="*/ 20072 w 2651"/>
              <a:gd name="T71" fmla="*/ 40018 h 2168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0" t="0" r="r" b="b"/>
            <a:pathLst>
              <a:path w="2651" h="2168">
                <a:moveTo>
                  <a:pt x="0" y="1926"/>
                </a:moveTo>
                <a:cubicBezTo>
                  <a:pt x="0" y="2059"/>
                  <a:pt x="108" y="2167"/>
                  <a:pt x="241" y="2167"/>
                </a:cubicBezTo>
                <a:cubicBezTo>
                  <a:pt x="374" y="2167"/>
                  <a:pt x="482" y="2059"/>
                  <a:pt x="482" y="1926"/>
                </a:cubicBezTo>
                <a:cubicBezTo>
                  <a:pt x="482" y="1793"/>
                  <a:pt x="374" y="1685"/>
                  <a:pt x="241" y="1685"/>
                </a:cubicBezTo>
                <a:cubicBezTo>
                  <a:pt x="108" y="1685"/>
                  <a:pt x="0" y="1793"/>
                  <a:pt x="0" y="1926"/>
                </a:cubicBezTo>
                <a:close/>
                <a:moveTo>
                  <a:pt x="121" y="1926"/>
                </a:moveTo>
                <a:cubicBezTo>
                  <a:pt x="121" y="1860"/>
                  <a:pt x="175" y="1806"/>
                  <a:pt x="241" y="1806"/>
                </a:cubicBezTo>
                <a:cubicBezTo>
                  <a:pt x="308" y="1806"/>
                  <a:pt x="362" y="1860"/>
                  <a:pt x="362" y="1926"/>
                </a:cubicBezTo>
                <a:cubicBezTo>
                  <a:pt x="362" y="1993"/>
                  <a:pt x="308" y="2047"/>
                  <a:pt x="241" y="2047"/>
                </a:cubicBezTo>
                <a:cubicBezTo>
                  <a:pt x="175" y="2047"/>
                  <a:pt x="121" y="1993"/>
                  <a:pt x="121" y="1926"/>
                </a:cubicBezTo>
                <a:close/>
                <a:moveTo>
                  <a:pt x="2409" y="482"/>
                </a:moveTo>
                <a:cubicBezTo>
                  <a:pt x="2542" y="482"/>
                  <a:pt x="2650" y="374"/>
                  <a:pt x="2650" y="241"/>
                </a:cubicBezTo>
                <a:cubicBezTo>
                  <a:pt x="2650" y="108"/>
                  <a:pt x="2542" y="0"/>
                  <a:pt x="2409" y="0"/>
                </a:cubicBezTo>
                <a:lnTo>
                  <a:pt x="964" y="0"/>
                </a:lnTo>
                <a:cubicBezTo>
                  <a:pt x="831" y="0"/>
                  <a:pt x="723" y="108"/>
                  <a:pt x="723" y="241"/>
                </a:cubicBezTo>
                <a:cubicBezTo>
                  <a:pt x="723" y="374"/>
                  <a:pt x="831" y="482"/>
                  <a:pt x="964" y="482"/>
                </a:cubicBezTo>
                <a:lnTo>
                  <a:pt x="2409" y="482"/>
                </a:lnTo>
                <a:close/>
                <a:moveTo>
                  <a:pt x="2409" y="120"/>
                </a:moveTo>
                <a:cubicBezTo>
                  <a:pt x="2475" y="120"/>
                  <a:pt x="2529" y="174"/>
                  <a:pt x="2529" y="241"/>
                </a:cubicBezTo>
                <a:cubicBezTo>
                  <a:pt x="2529" y="307"/>
                  <a:pt x="2475" y="361"/>
                  <a:pt x="2409" y="361"/>
                </a:cubicBezTo>
                <a:lnTo>
                  <a:pt x="964" y="361"/>
                </a:lnTo>
                <a:cubicBezTo>
                  <a:pt x="898" y="361"/>
                  <a:pt x="844" y="307"/>
                  <a:pt x="844" y="241"/>
                </a:cubicBezTo>
                <a:cubicBezTo>
                  <a:pt x="844" y="174"/>
                  <a:pt x="898" y="120"/>
                  <a:pt x="964" y="120"/>
                </a:cubicBezTo>
                <a:lnTo>
                  <a:pt x="2409" y="120"/>
                </a:lnTo>
                <a:close/>
                <a:moveTo>
                  <a:pt x="964" y="1685"/>
                </a:moveTo>
                <a:cubicBezTo>
                  <a:pt x="831" y="1685"/>
                  <a:pt x="723" y="1793"/>
                  <a:pt x="723" y="1926"/>
                </a:cubicBezTo>
                <a:cubicBezTo>
                  <a:pt x="723" y="2059"/>
                  <a:pt x="831" y="2167"/>
                  <a:pt x="964" y="2167"/>
                </a:cubicBezTo>
                <a:lnTo>
                  <a:pt x="2409" y="2167"/>
                </a:lnTo>
                <a:cubicBezTo>
                  <a:pt x="2542" y="2167"/>
                  <a:pt x="2650" y="2059"/>
                  <a:pt x="2650" y="1926"/>
                </a:cubicBezTo>
                <a:cubicBezTo>
                  <a:pt x="2650" y="1793"/>
                  <a:pt x="2542" y="1685"/>
                  <a:pt x="2409" y="1685"/>
                </a:cubicBezTo>
                <a:lnTo>
                  <a:pt x="964" y="1685"/>
                </a:lnTo>
                <a:close/>
                <a:moveTo>
                  <a:pt x="964" y="2047"/>
                </a:moveTo>
                <a:cubicBezTo>
                  <a:pt x="898" y="2047"/>
                  <a:pt x="844" y="1993"/>
                  <a:pt x="844" y="1926"/>
                </a:cubicBezTo>
                <a:cubicBezTo>
                  <a:pt x="844" y="1860"/>
                  <a:pt x="898" y="1806"/>
                  <a:pt x="964" y="1806"/>
                </a:cubicBezTo>
                <a:lnTo>
                  <a:pt x="2409" y="1806"/>
                </a:lnTo>
                <a:cubicBezTo>
                  <a:pt x="2475" y="1806"/>
                  <a:pt x="2529" y="1860"/>
                  <a:pt x="2529" y="1926"/>
                </a:cubicBezTo>
                <a:cubicBezTo>
                  <a:pt x="2529" y="1993"/>
                  <a:pt x="2475" y="2047"/>
                  <a:pt x="2409" y="2047"/>
                </a:cubicBezTo>
                <a:lnTo>
                  <a:pt x="964" y="2047"/>
                </a:lnTo>
                <a:close/>
                <a:moveTo>
                  <a:pt x="964" y="843"/>
                </a:moveTo>
                <a:cubicBezTo>
                  <a:pt x="831" y="843"/>
                  <a:pt x="723" y="951"/>
                  <a:pt x="723" y="1084"/>
                </a:cubicBezTo>
                <a:cubicBezTo>
                  <a:pt x="723" y="1216"/>
                  <a:pt x="831" y="1324"/>
                  <a:pt x="964" y="1324"/>
                </a:cubicBezTo>
                <a:lnTo>
                  <a:pt x="2409" y="1324"/>
                </a:lnTo>
                <a:cubicBezTo>
                  <a:pt x="2542" y="1324"/>
                  <a:pt x="2650" y="1216"/>
                  <a:pt x="2650" y="1084"/>
                </a:cubicBezTo>
                <a:cubicBezTo>
                  <a:pt x="2650" y="951"/>
                  <a:pt x="2542" y="843"/>
                  <a:pt x="2409" y="843"/>
                </a:cubicBezTo>
                <a:lnTo>
                  <a:pt x="964" y="843"/>
                </a:lnTo>
                <a:close/>
                <a:moveTo>
                  <a:pt x="964" y="1203"/>
                </a:moveTo>
                <a:cubicBezTo>
                  <a:pt x="898" y="1203"/>
                  <a:pt x="844" y="1149"/>
                  <a:pt x="844" y="1084"/>
                </a:cubicBezTo>
                <a:cubicBezTo>
                  <a:pt x="844" y="1017"/>
                  <a:pt x="898" y="963"/>
                  <a:pt x="964" y="963"/>
                </a:cubicBezTo>
                <a:lnTo>
                  <a:pt x="2409" y="963"/>
                </a:lnTo>
                <a:cubicBezTo>
                  <a:pt x="2475" y="963"/>
                  <a:pt x="2529" y="1017"/>
                  <a:pt x="2529" y="1084"/>
                </a:cubicBezTo>
                <a:cubicBezTo>
                  <a:pt x="2529" y="1149"/>
                  <a:pt x="2475" y="1203"/>
                  <a:pt x="2409" y="1203"/>
                </a:cubicBezTo>
                <a:lnTo>
                  <a:pt x="964" y="1203"/>
                </a:lnTo>
                <a:close/>
                <a:moveTo>
                  <a:pt x="0" y="1084"/>
                </a:moveTo>
                <a:cubicBezTo>
                  <a:pt x="0" y="1216"/>
                  <a:pt x="108" y="1324"/>
                  <a:pt x="241" y="1324"/>
                </a:cubicBezTo>
                <a:cubicBezTo>
                  <a:pt x="374" y="1324"/>
                  <a:pt x="482" y="1216"/>
                  <a:pt x="482" y="1084"/>
                </a:cubicBezTo>
                <a:cubicBezTo>
                  <a:pt x="482" y="951"/>
                  <a:pt x="374" y="843"/>
                  <a:pt x="241" y="843"/>
                </a:cubicBezTo>
                <a:cubicBezTo>
                  <a:pt x="108" y="843"/>
                  <a:pt x="0" y="951"/>
                  <a:pt x="0" y="1084"/>
                </a:cubicBezTo>
                <a:close/>
                <a:moveTo>
                  <a:pt x="121" y="1084"/>
                </a:moveTo>
                <a:cubicBezTo>
                  <a:pt x="121" y="1017"/>
                  <a:pt x="175" y="963"/>
                  <a:pt x="241" y="963"/>
                </a:cubicBezTo>
                <a:cubicBezTo>
                  <a:pt x="308" y="963"/>
                  <a:pt x="362" y="1017"/>
                  <a:pt x="362" y="1084"/>
                </a:cubicBezTo>
                <a:cubicBezTo>
                  <a:pt x="362" y="1149"/>
                  <a:pt x="308" y="1203"/>
                  <a:pt x="241" y="1203"/>
                </a:cubicBezTo>
                <a:cubicBezTo>
                  <a:pt x="175" y="1203"/>
                  <a:pt x="121" y="1149"/>
                  <a:pt x="121" y="1084"/>
                </a:cubicBezTo>
                <a:close/>
                <a:moveTo>
                  <a:pt x="0" y="241"/>
                </a:moveTo>
                <a:cubicBezTo>
                  <a:pt x="0" y="374"/>
                  <a:pt x="108" y="482"/>
                  <a:pt x="241" y="482"/>
                </a:cubicBezTo>
                <a:cubicBezTo>
                  <a:pt x="374" y="482"/>
                  <a:pt x="482" y="374"/>
                  <a:pt x="482" y="241"/>
                </a:cubicBezTo>
                <a:cubicBezTo>
                  <a:pt x="482" y="108"/>
                  <a:pt x="374" y="0"/>
                  <a:pt x="241" y="0"/>
                </a:cubicBezTo>
                <a:cubicBezTo>
                  <a:pt x="108" y="0"/>
                  <a:pt x="0" y="108"/>
                  <a:pt x="0" y="241"/>
                </a:cubicBezTo>
                <a:close/>
                <a:moveTo>
                  <a:pt x="121" y="241"/>
                </a:moveTo>
                <a:cubicBezTo>
                  <a:pt x="121" y="174"/>
                  <a:pt x="175" y="120"/>
                  <a:pt x="241" y="120"/>
                </a:cubicBezTo>
                <a:cubicBezTo>
                  <a:pt x="308" y="120"/>
                  <a:pt x="362" y="174"/>
                  <a:pt x="362" y="241"/>
                </a:cubicBezTo>
                <a:cubicBezTo>
                  <a:pt x="362" y="307"/>
                  <a:pt x="308" y="361"/>
                  <a:pt x="241" y="361"/>
                </a:cubicBezTo>
                <a:cubicBezTo>
                  <a:pt x="175" y="361"/>
                  <a:pt x="121" y="307"/>
                  <a:pt x="121" y="24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 sz="1635"/>
          </a:p>
        </p:txBody>
      </p:sp>
      <p:sp>
        <p:nvSpPr>
          <p:cNvPr id="42" name="椭圆 41"/>
          <p:cNvSpPr>
            <a:spLocks noChangeAspect="1"/>
          </p:cNvSpPr>
          <p:nvPr/>
        </p:nvSpPr>
        <p:spPr>
          <a:xfrm>
            <a:off x="7026525" y="4196875"/>
            <a:ext cx="504000" cy="504000"/>
          </a:xfrm>
          <a:prstGeom prst="ellipse">
            <a:avLst/>
          </a:prstGeom>
          <a:gradFill>
            <a:gsLst>
              <a:gs pos="0">
                <a:srgbClr val="88C369"/>
              </a:gs>
              <a:gs pos="100000">
                <a:srgbClr val="5E923D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3" name="Freeform 22"/>
          <p:cNvSpPr>
            <a:spLocks noChangeAspect="1" noChangeArrowheads="1"/>
          </p:cNvSpPr>
          <p:nvPr/>
        </p:nvSpPr>
        <p:spPr bwMode="auto">
          <a:xfrm>
            <a:off x="7162212" y="4344198"/>
            <a:ext cx="252000" cy="205602"/>
          </a:xfrm>
          <a:custGeom>
            <a:avLst/>
            <a:gdLst>
              <a:gd name="T0" fmla="*/ 39978 w 2651"/>
              <a:gd name="T1" fmla="*/ 359834 h 2168"/>
              <a:gd name="T2" fmla="*/ 39978 w 2651"/>
              <a:gd name="T3" fmla="*/ 279797 h 2168"/>
              <a:gd name="T4" fmla="*/ 20072 w 2651"/>
              <a:gd name="T5" fmla="*/ 319815 h 2168"/>
              <a:gd name="T6" fmla="*/ 60050 w 2651"/>
              <a:gd name="T7" fmla="*/ 319815 h 2168"/>
              <a:gd name="T8" fmla="*/ 20072 w 2651"/>
              <a:gd name="T9" fmla="*/ 319815 h 2168"/>
              <a:gd name="T10" fmla="*/ 439590 w 2651"/>
              <a:gd name="T11" fmla="*/ 40018 h 2168"/>
              <a:gd name="T12" fmla="*/ 159911 w 2651"/>
              <a:gd name="T13" fmla="*/ 0 h 2168"/>
              <a:gd name="T14" fmla="*/ 159911 w 2651"/>
              <a:gd name="T15" fmla="*/ 80037 h 2168"/>
              <a:gd name="T16" fmla="*/ 399612 w 2651"/>
              <a:gd name="T17" fmla="*/ 19926 h 2168"/>
              <a:gd name="T18" fmla="*/ 399612 w 2651"/>
              <a:gd name="T19" fmla="*/ 59945 h 2168"/>
              <a:gd name="T20" fmla="*/ 140005 w 2651"/>
              <a:gd name="T21" fmla="*/ 40018 h 2168"/>
              <a:gd name="T22" fmla="*/ 399612 w 2651"/>
              <a:gd name="T23" fmla="*/ 19926 h 2168"/>
              <a:gd name="T24" fmla="*/ 119933 w 2651"/>
              <a:gd name="T25" fmla="*/ 319815 h 2168"/>
              <a:gd name="T26" fmla="*/ 399612 w 2651"/>
              <a:gd name="T27" fmla="*/ 359834 h 2168"/>
              <a:gd name="T28" fmla="*/ 399612 w 2651"/>
              <a:gd name="T29" fmla="*/ 279797 h 2168"/>
              <a:gd name="T30" fmla="*/ 159911 w 2651"/>
              <a:gd name="T31" fmla="*/ 339908 h 2168"/>
              <a:gd name="T32" fmla="*/ 159911 w 2651"/>
              <a:gd name="T33" fmla="*/ 299889 h 2168"/>
              <a:gd name="T34" fmla="*/ 419518 w 2651"/>
              <a:gd name="T35" fmla="*/ 319815 h 2168"/>
              <a:gd name="T36" fmla="*/ 159911 w 2651"/>
              <a:gd name="T37" fmla="*/ 339908 h 2168"/>
              <a:gd name="T38" fmla="*/ 119933 w 2651"/>
              <a:gd name="T39" fmla="*/ 180000 h 2168"/>
              <a:gd name="T40" fmla="*/ 399612 w 2651"/>
              <a:gd name="T41" fmla="*/ 219852 h 2168"/>
              <a:gd name="T42" fmla="*/ 399612 w 2651"/>
              <a:gd name="T43" fmla="*/ 139982 h 2168"/>
              <a:gd name="T44" fmla="*/ 159911 w 2651"/>
              <a:gd name="T45" fmla="*/ 199760 h 2168"/>
              <a:gd name="T46" fmla="*/ 159911 w 2651"/>
              <a:gd name="T47" fmla="*/ 159908 h 2168"/>
              <a:gd name="T48" fmla="*/ 419518 w 2651"/>
              <a:gd name="T49" fmla="*/ 180000 h 2168"/>
              <a:gd name="T50" fmla="*/ 159911 w 2651"/>
              <a:gd name="T51" fmla="*/ 199760 h 2168"/>
              <a:gd name="T52" fmla="*/ 39978 w 2651"/>
              <a:gd name="T53" fmla="*/ 219852 h 2168"/>
              <a:gd name="T54" fmla="*/ 39978 w 2651"/>
              <a:gd name="T55" fmla="*/ 139982 h 2168"/>
              <a:gd name="T56" fmla="*/ 20072 w 2651"/>
              <a:gd name="T57" fmla="*/ 180000 h 2168"/>
              <a:gd name="T58" fmla="*/ 60050 w 2651"/>
              <a:gd name="T59" fmla="*/ 180000 h 2168"/>
              <a:gd name="T60" fmla="*/ 20072 w 2651"/>
              <a:gd name="T61" fmla="*/ 180000 h 2168"/>
              <a:gd name="T62" fmla="*/ 39978 w 2651"/>
              <a:gd name="T63" fmla="*/ 80037 h 2168"/>
              <a:gd name="T64" fmla="*/ 39978 w 2651"/>
              <a:gd name="T65" fmla="*/ 0 h 2168"/>
              <a:gd name="T66" fmla="*/ 20072 w 2651"/>
              <a:gd name="T67" fmla="*/ 40018 h 2168"/>
              <a:gd name="T68" fmla="*/ 60050 w 2651"/>
              <a:gd name="T69" fmla="*/ 40018 h 2168"/>
              <a:gd name="T70" fmla="*/ 20072 w 2651"/>
              <a:gd name="T71" fmla="*/ 40018 h 2168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0" t="0" r="r" b="b"/>
            <a:pathLst>
              <a:path w="2651" h="2168">
                <a:moveTo>
                  <a:pt x="0" y="1926"/>
                </a:moveTo>
                <a:cubicBezTo>
                  <a:pt x="0" y="2059"/>
                  <a:pt x="108" y="2167"/>
                  <a:pt x="241" y="2167"/>
                </a:cubicBezTo>
                <a:cubicBezTo>
                  <a:pt x="374" y="2167"/>
                  <a:pt x="482" y="2059"/>
                  <a:pt x="482" y="1926"/>
                </a:cubicBezTo>
                <a:cubicBezTo>
                  <a:pt x="482" y="1793"/>
                  <a:pt x="374" y="1685"/>
                  <a:pt x="241" y="1685"/>
                </a:cubicBezTo>
                <a:cubicBezTo>
                  <a:pt x="108" y="1685"/>
                  <a:pt x="0" y="1793"/>
                  <a:pt x="0" y="1926"/>
                </a:cubicBezTo>
                <a:close/>
                <a:moveTo>
                  <a:pt x="121" y="1926"/>
                </a:moveTo>
                <a:cubicBezTo>
                  <a:pt x="121" y="1860"/>
                  <a:pt x="175" y="1806"/>
                  <a:pt x="241" y="1806"/>
                </a:cubicBezTo>
                <a:cubicBezTo>
                  <a:pt x="308" y="1806"/>
                  <a:pt x="362" y="1860"/>
                  <a:pt x="362" y="1926"/>
                </a:cubicBezTo>
                <a:cubicBezTo>
                  <a:pt x="362" y="1993"/>
                  <a:pt x="308" y="2047"/>
                  <a:pt x="241" y="2047"/>
                </a:cubicBezTo>
                <a:cubicBezTo>
                  <a:pt x="175" y="2047"/>
                  <a:pt x="121" y="1993"/>
                  <a:pt x="121" y="1926"/>
                </a:cubicBezTo>
                <a:close/>
                <a:moveTo>
                  <a:pt x="2409" y="482"/>
                </a:moveTo>
                <a:cubicBezTo>
                  <a:pt x="2542" y="482"/>
                  <a:pt x="2650" y="374"/>
                  <a:pt x="2650" y="241"/>
                </a:cubicBezTo>
                <a:cubicBezTo>
                  <a:pt x="2650" y="108"/>
                  <a:pt x="2542" y="0"/>
                  <a:pt x="2409" y="0"/>
                </a:cubicBezTo>
                <a:lnTo>
                  <a:pt x="964" y="0"/>
                </a:lnTo>
                <a:cubicBezTo>
                  <a:pt x="831" y="0"/>
                  <a:pt x="723" y="108"/>
                  <a:pt x="723" y="241"/>
                </a:cubicBezTo>
                <a:cubicBezTo>
                  <a:pt x="723" y="374"/>
                  <a:pt x="831" y="482"/>
                  <a:pt x="964" y="482"/>
                </a:cubicBezTo>
                <a:lnTo>
                  <a:pt x="2409" y="482"/>
                </a:lnTo>
                <a:close/>
                <a:moveTo>
                  <a:pt x="2409" y="120"/>
                </a:moveTo>
                <a:cubicBezTo>
                  <a:pt x="2475" y="120"/>
                  <a:pt x="2529" y="174"/>
                  <a:pt x="2529" y="241"/>
                </a:cubicBezTo>
                <a:cubicBezTo>
                  <a:pt x="2529" y="307"/>
                  <a:pt x="2475" y="361"/>
                  <a:pt x="2409" y="361"/>
                </a:cubicBezTo>
                <a:lnTo>
                  <a:pt x="964" y="361"/>
                </a:lnTo>
                <a:cubicBezTo>
                  <a:pt x="898" y="361"/>
                  <a:pt x="844" y="307"/>
                  <a:pt x="844" y="241"/>
                </a:cubicBezTo>
                <a:cubicBezTo>
                  <a:pt x="844" y="174"/>
                  <a:pt x="898" y="120"/>
                  <a:pt x="964" y="120"/>
                </a:cubicBezTo>
                <a:lnTo>
                  <a:pt x="2409" y="120"/>
                </a:lnTo>
                <a:close/>
                <a:moveTo>
                  <a:pt x="964" y="1685"/>
                </a:moveTo>
                <a:cubicBezTo>
                  <a:pt x="831" y="1685"/>
                  <a:pt x="723" y="1793"/>
                  <a:pt x="723" y="1926"/>
                </a:cubicBezTo>
                <a:cubicBezTo>
                  <a:pt x="723" y="2059"/>
                  <a:pt x="831" y="2167"/>
                  <a:pt x="964" y="2167"/>
                </a:cubicBezTo>
                <a:lnTo>
                  <a:pt x="2409" y="2167"/>
                </a:lnTo>
                <a:cubicBezTo>
                  <a:pt x="2542" y="2167"/>
                  <a:pt x="2650" y="2059"/>
                  <a:pt x="2650" y="1926"/>
                </a:cubicBezTo>
                <a:cubicBezTo>
                  <a:pt x="2650" y="1793"/>
                  <a:pt x="2542" y="1685"/>
                  <a:pt x="2409" y="1685"/>
                </a:cubicBezTo>
                <a:lnTo>
                  <a:pt x="964" y="1685"/>
                </a:lnTo>
                <a:close/>
                <a:moveTo>
                  <a:pt x="964" y="2047"/>
                </a:moveTo>
                <a:cubicBezTo>
                  <a:pt x="898" y="2047"/>
                  <a:pt x="844" y="1993"/>
                  <a:pt x="844" y="1926"/>
                </a:cubicBezTo>
                <a:cubicBezTo>
                  <a:pt x="844" y="1860"/>
                  <a:pt x="898" y="1806"/>
                  <a:pt x="964" y="1806"/>
                </a:cubicBezTo>
                <a:lnTo>
                  <a:pt x="2409" y="1806"/>
                </a:lnTo>
                <a:cubicBezTo>
                  <a:pt x="2475" y="1806"/>
                  <a:pt x="2529" y="1860"/>
                  <a:pt x="2529" y="1926"/>
                </a:cubicBezTo>
                <a:cubicBezTo>
                  <a:pt x="2529" y="1993"/>
                  <a:pt x="2475" y="2047"/>
                  <a:pt x="2409" y="2047"/>
                </a:cubicBezTo>
                <a:lnTo>
                  <a:pt x="964" y="2047"/>
                </a:lnTo>
                <a:close/>
                <a:moveTo>
                  <a:pt x="964" y="843"/>
                </a:moveTo>
                <a:cubicBezTo>
                  <a:pt x="831" y="843"/>
                  <a:pt x="723" y="951"/>
                  <a:pt x="723" y="1084"/>
                </a:cubicBezTo>
                <a:cubicBezTo>
                  <a:pt x="723" y="1216"/>
                  <a:pt x="831" y="1324"/>
                  <a:pt x="964" y="1324"/>
                </a:cubicBezTo>
                <a:lnTo>
                  <a:pt x="2409" y="1324"/>
                </a:lnTo>
                <a:cubicBezTo>
                  <a:pt x="2542" y="1324"/>
                  <a:pt x="2650" y="1216"/>
                  <a:pt x="2650" y="1084"/>
                </a:cubicBezTo>
                <a:cubicBezTo>
                  <a:pt x="2650" y="951"/>
                  <a:pt x="2542" y="843"/>
                  <a:pt x="2409" y="843"/>
                </a:cubicBezTo>
                <a:lnTo>
                  <a:pt x="964" y="843"/>
                </a:lnTo>
                <a:close/>
                <a:moveTo>
                  <a:pt x="964" y="1203"/>
                </a:moveTo>
                <a:cubicBezTo>
                  <a:pt x="898" y="1203"/>
                  <a:pt x="844" y="1149"/>
                  <a:pt x="844" y="1084"/>
                </a:cubicBezTo>
                <a:cubicBezTo>
                  <a:pt x="844" y="1017"/>
                  <a:pt x="898" y="963"/>
                  <a:pt x="964" y="963"/>
                </a:cubicBezTo>
                <a:lnTo>
                  <a:pt x="2409" y="963"/>
                </a:lnTo>
                <a:cubicBezTo>
                  <a:pt x="2475" y="963"/>
                  <a:pt x="2529" y="1017"/>
                  <a:pt x="2529" y="1084"/>
                </a:cubicBezTo>
                <a:cubicBezTo>
                  <a:pt x="2529" y="1149"/>
                  <a:pt x="2475" y="1203"/>
                  <a:pt x="2409" y="1203"/>
                </a:cubicBezTo>
                <a:lnTo>
                  <a:pt x="964" y="1203"/>
                </a:lnTo>
                <a:close/>
                <a:moveTo>
                  <a:pt x="0" y="1084"/>
                </a:moveTo>
                <a:cubicBezTo>
                  <a:pt x="0" y="1216"/>
                  <a:pt x="108" y="1324"/>
                  <a:pt x="241" y="1324"/>
                </a:cubicBezTo>
                <a:cubicBezTo>
                  <a:pt x="374" y="1324"/>
                  <a:pt x="482" y="1216"/>
                  <a:pt x="482" y="1084"/>
                </a:cubicBezTo>
                <a:cubicBezTo>
                  <a:pt x="482" y="951"/>
                  <a:pt x="374" y="843"/>
                  <a:pt x="241" y="843"/>
                </a:cubicBezTo>
                <a:cubicBezTo>
                  <a:pt x="108" y="843"/>
                  <a:pt x="0" y="951"/>
                  <a:pt x="0" y="1084"/>
                </a:cubicBezTo>
                <a:close/>
                <a:moveTo>
                  <a:pt x="121" y="1084"/>
                </a:moveTo>
                <a:cubicBezTo>
                  <a:pt x="121" y="1017"/>
                  <a:pt x="175" y="963"/>
                  <a:pt x="241" y="963"/>
                </a:cubicBezTo>
                <a:cubicBezTo>
                  <a:pt x="308" y="963"/>
                  <a:pt x="362" y="1017"/>
                  <a:pt x="362" y="1084"/>
                </a:cubicBezTo>
                <a:cubicBezTo>
                  <a:pt x="362" y="1149"/>
                  <a:pt x="308" y="1203"/>
                  <a:pt x="241" y="1203"/>
                </a:cubicBezTo>
                <a:cubicBezTo>
                  <a:pt x="175" y="1203"/>
                  <a:pt x="121" y="1149"/>
                  <a:pt x="121" y="1084"/>
                </a:cubicBezTo>
                <a:close/>
                <a:moveTo>
                  <a:pt x="0" y="241"/>
                </a:moveTo>
                <a:cubicBezTo>
                  <a:pt x="0" y="374"/>
                  <a:pt x="108" y="482"/>
                  <a:pt x="241" y="482"/>
                </a:cubicBezTo>
                <a:cubicBezTo>
                  <a:pt x="374" y="482"/>
                  <a:pt x="482" y="374"/>
                  <a:pt x="482" y="241"/>
                </a:cubicBezTo>
                <a:cubicBezTo>
                  <a:pt x="482" y="108"/>
                  <a:pt x="374" y="0"/>
                  <a:pt x="241" y="0"/>
                </a:cubicBezTo>
                <a:cubicBezTo>
                  <a:pt x="108" y="0"/>
                  <a:pt x="0" y="108"/>
                  <a:pt x="0" y="241"/>
                </a:cubicBezTo>
                <a:close/>
                <a:moveTo>
                  <a:pt x="121" y="241"/>
                </a:moveTo>
                <a:cubicBezTo>
                  <a:pt x="121" y="174"/>
                  <a:pt x="175" y="120"/>
                  <a:pt x="241" y="120"/>
                </a:cubicBezTo>
                <a:cubicBezTo>
                  <a:pt x="308" y="120"/>
                  <a:pt x="362" y="174"/>
                  <a:pt x="362" y="241"/>
                </a:cubicBezTo>
                <a:cubicBezTo>
                  <a:pt x="362" y="307"/>
                  <a:pt x="308" y="361"/>
                  <a:pt x="241" y="361"/>
                </a:cubicBezTo>
                <a:cubicBezTo>
                  <a:pt x="175" y="361"/>
                  <a:pt x="121" y="307"/>
                  <a:pt x="121" y="24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 sz="1635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7500</TotalTime>
  <Words>3292</Words>
  <Application>Microsoft Office PowerPoint</Application>
  <PresentationFormat>全屏显示(16:9)</PresentationFormat>
  <Paragraphs>395</Paragraphs>
  <Slides>64</Slides>
  <Notes>19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64</vt:i4>
      </vt:variant>
    </vt:vector>
  </HeadingPairs>
  <TitlesOfParts>
    <vt:vector size="84" baseType="lpstr">
      <vt:lpstr>Avenir Black</vt:lpstr>
      <vt:lpstr>Dubai Medium</vt:lpstr>
      <vt:lpstr>Gautami</vt:lpstr>
      <vt:lpstr>Helvetica Neue</vt:lpstr>
      <vt:lpstr>Helvetica Neue Medium</vt:lpstr>
      <vt:lpstr>Source Han Sans CN</vt:lpstr>
      <vt:lpstr>Source Han Sans CN Heavy</vt:lpstr>
      <vt:lpstr>Source Han Sans CN Light</vt:lpstr>
      <vt:lpstr>Source Han Sans CN Medium</vt:lpstr>
      <vt:lpstr>等线</vt:lpstr>
      <vt:lpstr>等线 Light</vt:lpstr>
      <vt:lpstr>宋体</vt:lpstr>
      <vt:lpstr>微软雅黑</vt:lpstr>
      <vt:lpstr>Arial</vt:lpstr>
      <vt:lpstr>Calibri</vt:lpstr>
      <vt:lpstr>Calibri Light</vt:lpstr>
      <vt:lpstr>Lucida Sans</vt:lpstr>
      <vt:lpstr>Times New Roman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User</dc:creator>
  <cp:lastModifiedBy>Xianyang Gao (高显扬)</cp:lastModifiedBy>
  <cp:revision>142</cp:revision>
  <dcterms:created xsi:type="dcterms:W3CDTF">2023-05-16T03:15:20Z</dcterms:created>
  <dcterms:modified xsi:type="dcterms:W3CDTF">2023-07-04T10:51:48Z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2052-0.0.0.0</vt:lpwstr>
  </property>
  <property fmtid="{D5CDD505-2E9C-101B-9397-08002B2CF9AE}" pid="3" name="ICV">
    <vt:lpwstr/>
  </property>
</Properties>
</file>